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89" r:id="rId5"/>
  </p:sldMasterIdLst>
  <p:notesMasterIdLst>
    <p:notesMasterId r:id="rId30"/>
  </p:notesMasterIdLst>
  <p:handoutMasterIdLst>
    <p:handoutMasterId r:id="rId31"/>
  </p:handoutMasterIdLst>
  <p:sldIdLst>
    <p:sldId id="310" r:id="rId6"/>
    <p:sldId id="257" r:id="rId7"/>
    <p:sldId id="297" r:id="rId8"/>
    <p:sldId id="268" r:id="rId9"/>
    <p:sldId id="299" r:id="rId10"/>
    <p:sldId id="260" r:id="rId11"/>
    <p:sldId id="262" r:id="rId12"/>
    <p:sldId id="300" r:id="rId13"/>
    <p:sldId id="261" r:id="rId14"/>
    <p:sldId id="301" r:id="rId15"/>
    <p:sldId id="275" r:id="rId16"/>
    <p:sldId id="258" r:id="rId17"/>
    <p:sldId id="259" r:id="rId18"/>
    <p:sldId id="303" r:id="rId19"/>
    <p:sldId id="304" r:id="rId20"/>
    <p:sldId id="305" r:id="rId21"/>
    <p:sldId id="267" r:id="rId22"/>
    <p:sldId id="306" r:id="rId23"/>
    <p:sldId id="307" r:id="rId24"/>
    <p:sldId id="264" r:id="rId25"/>
    <p:sldId id="308" r:id="rId26"/>
    <p:sldId id="309" r:id="rId27"/>
    <p:sldId id="266" r:id="rId28"/>
    <p:sldId id="313" r:id="rId29"/>
  </p:sldIdLst>
  <p:sldSz cx="9144000" cy="5143500" type="screen16x9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4587B-55B4-FBF2-0FA7-C5C3A2002601}" name="Alicia Velasco Santiago" initials="AVS" userId="S::avelasco@freepikco.onmicrosoft.com::6ebda6ea-dc2d-49ad-b83c-c987d890dd8e" providerId="AD"/>
  <p188:author id="{5EBDB1DB-79A8-947B-9063-5F17B44521F2}" name="Ruben Martin Sanchez" initials="RMS" userId="e84aa1c1e377097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0"/>
    <a:srgbClr val="3E4C4C"/>
    <a:srgbClr val="A3D392"/>
    <a:srgbClr val="F9F9F1"/>
    <a:srgbClr val="000000"/>
    <a:srgbClr val="74918C"/>
    <a:srgbClr val="6E6EE3"/>
    <a:srgbClr val="AB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6713" autoAdjust="0"/>
  </p:normalViewPr>
  <p:slideViewPr>
    <p:cSldViewPr snapToGrid="0" showGuides="1">
      <p:cViewPr varScale="1">
        <p:scale>
          <a:sx n="96" d="100"/>
          <a:sy n="96" d="100"/>
        </p:scale>
        <p:origin x="40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18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9E3E546-B60C-492A-8D16-A59B0770EA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5CABD8-57B8-43EE-96EA-D870770C81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6F6D-2262-467B-9F31-363FEF7BC48A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550E2-F10A-4D8C-9D69-003BBEFCA3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B2B0F7-1C7A-4CBF-BF35-9A7B96BB3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8494-18A3-460E-B1EE-C7C4A533F12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80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DF6A-D5E5-488E-9109-7EC3FCA8962B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14E7-2CE9-457A-95A6-BFA02A45C7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63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13E4-C5CD-4FDC-BA45-9D324C92A4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864D9E1-2A4F-4031-9A4B-0354AA75EECA}"/>
              </a:ext>
            </a:extLst>
          </p:cNvPr>
          <p:cNvSpPr/>
          <p:nvPr userDrawn="1"/>
        </p:nvSpPr>
        <p:spPr>
          <a:xfrm>
            <a:off x="6271260" y="0"/>
            <a:ext cx="2872740" cy="5143500"/>
          </a:xfrm>
          <a:prstGeom prst="rect">
            <a:avLst/>
          </a:prstGeom>
          <a:solidFill>
            <a:srgbClr val="A3D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900" y="653608"/>
            <a:ext cx="4878000" cy="3009600"/>
          </a:xfrm>
        </p:spPr>
        <p:txBody>
          <a:bodyPr anchor="ctr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3899" y="3562240"/>
            <a:ext cx="4878000" cy="378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0">
                <a:latin typeface="Montserrat" panose="000005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00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14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3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AE76773-257D-4ABE-9FE4-940924E8C48A}"/>
              </a:ext>
            </a:extLst>
          </p:cNvPr>
          <p:cNvSpPr/>
          <p:nvPr userDrawn="1"/>
        </p:nvSpPr>
        <p:spPr>
          <a:xfrm rot="16200000">
            <a:off x="-2216470" y="2203130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3207F-3A99-479A-8D98-54FCC6B2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BC894-7C47-47FE-979B-D1600C3F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D13E-9C06-4F32-B4E5-20DCCDD9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BBEB01E-00E2-4AF6-8E95-9D68EE95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EF259C1A-A07C-4876-B245-946CBDF0FC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16600" y="2214000"/>
            <a:ext cx="2548800" cy="388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F9DC7EB-DD48-47C3-84E3-B85DD18B8CA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16600" y="1821600"/>
            <a:ext cx="2548800" cy="392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A83D1AE-2160-4267-968E-97ACD5CAE2F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75000" y="2214000"/>
            <a:ext cx="2548800" cy="388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3E15249-BC3C-4A1B-8AE9-FB1522FF30D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174279" y="1821600"/>
            <a:ext cx="2550242" cy="392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05F309F-DEF7-4BEB-A516-EB276EE350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75000" y="4014000"/>
            <a:ext cx="2548800" cy="39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916F5B2C-32F2-4B58-A625-8B9488712FA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174279" y="3636000"/>
            <a:ext cx="2550242" cy="393192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8D70CF9-AFEC-4EEF-8738-450A1898596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416600" y="4014000"/>
            <a:ext cx="2548800" cy="393192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CCCD16AF-45E4-4B73-8D05-3DA7CFADBC8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15879" y="3639600"/>
            <a:ext cx="2550242" cy="3924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28A223A3-15DD-475B-AD8A-CD3411FCD577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416600" y="1231200"/>
            <a:ext cx="2548800" cy="392400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23E83119-3348-458E-BFA8-4EFD059588AA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74279" y="1231200"/>
            <a:ext cx="2550242" cy="392400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01CEA756-96F4-45D1-B687-2A39EC171B2E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415879" y="3027600"/>
            <a:ext cx="2550242" cy="414984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1CA9C754-C75E-4072-95DF-5A052ADBC4B0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174279" y="3027600"/>
            <a:ext cx="2550242" cy="41498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37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90526C-D60D-4B14-8F43-F1B8B54F75FC}"/>
              </a:ext>
            </a:extLst>
          </p:cNvPr>
          <p:cNvSpPr/>
          <p:nvPr userDrawn="1"/>
        </p:nvSpPr>
        <p:spPr>
          <a:xfrm rot="16200000">
            <a:off x="3989438" y="-4002598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355E7D4-C74C-4848-A027-E775BFECD14C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2449"/>
            <a:ext cx="7696200" cy="4320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900" y="2406828"/>
            <a:ext cx="7696200" cy="2184224"/>
          </a:xfrm>
        </p:spPr>
        <p:txBody>
          <a:bodyPr anchor="ctr">
            <a:normAutofit/>
          </a:bodyPr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490B421-C816-4E55-A4CC-1C8849D91A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" y="1282834"/>
            <a:ext cx="5994334" cy="1076602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43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44EBFA0-46B6-4893-8D00-D339F577D223}"/>
              </a:ext>
            </a:extLst>
          </p:cNvPr>
          <p:cNvSpPr/>
          <p:nvPr userDrawn="1"/>
        </p:nvSpPr>
        <p:spPr>
          <a:xfrm rot="16200000">
            <a:off x="6203631" y="2216468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1921B3-F24C-4C78-964C-AF06B10C73B7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0855" y="4591049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8559AF6-F4A5-4E5A-B98F-FFBBCC02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56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3C49DE8-F141-4074-AB71-3682D2E62103}"/>
              </a:ext>
            </a:extLst>
          </p:cNvPr>
          <p:cNvSpPr/>
          <p:nvPr userDrawn="1"/>
        </p:nvSpPr>
        <p:spPr>
          <a:xfrm rot="16200000">
            <a:off x="3989437" y="-4002775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9158A42-BE1A-4BF1-8C5A-11AE47ED54BF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604AAA2-568E-49D7-AB45-7C4A7023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43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880E4960-4B8C-4C56-8BC7-C8D08DE096E9}"/>
              </a:ext>
            </a:extLst>
          </p:cNvPr>
          <p:cNvSpPr/>
          <p:nvPr userDrawn="1"/>
        </p:nvSpPr>
        <p:spPr>
          <a:xfrm rot="16200000">
            <a:off x="3740738" y="-3754076"/>
            <a:ext cx="1662522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2DF198D-39B0-439D-8815-EC9D8D57F79F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5ED5E6-9651-4767-9A5B-CB38794482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24602" y="3022956"/>
            <a:ext cx="2063234" cy="55593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EA3490-67CC-4B49-867B-59A5F0527F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30664" y="3855599"/>
            <a:ext cx="2062800" cy="554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4A65C1-537A-49EC-B360-2884C343A26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24602" y="2664000"/>
            <a:ext cx="2063235" cy="356400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576A6E-6F7A-44AB-90FE-92E4056E8F3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37516" y="3506400"/>
            <a:ext cx="2062800" cy="356400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BFA7B1-3F38-4BB3-990D-E15E1AAD47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177599" y="3025217"/>
            <a:ext cx="2062800" cy="55284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algn="ctr">
              <a:defRPr sz="140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E1E2C2-B2A4-4196-9BED-46BB448A9BB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63200" y="2674800"/>
            <a:ext cx="2062800" cy="356400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2E32F5-453B-4561-AF64-F9E3464B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1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194C3A1-6E6A-4FD6-8AD0-BA5AEE9163DC}"/>
              </a:ext>
            </a:extLst>
          </p:cNvPr>
          <p:cNvSpPr/>
          <p:nvPr userDrawn="1"/>
        </p:nvSpPr>
        <p:spPr>
          <a:xfrm rot="16200000">
            <a:off x="3279455" y="-3292794"/>
            <a:ext cx="2585087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FFB3326-A649-403A-8726-174E6A0B3E60}"/>
              </a:ext>
            </a:extLst>
          </p:cNvPr>
          <p:cNvCxnSpPr>
            <a:cxnSpLocks/>
          </p:cNvCxnSpPr>
          <p:nvPr userDrawn="1"/>
        </p:nvCxnSpPr>
        <p:spPr>
          <a:xfrm flipV="1">
            <a:off x="723756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A5C77C-9605-4FAE-AC0A-22A7D342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85479"/>
            <a:ext cx="7696200" cy="922389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Google Shape;135;p24">
            <a:extLst>
              <a:ext uri="{FF2B5EF4-FFF2-40B4-BE49-F238E27FC236}">
                <a16:creationId xmlns:a16="http://schemas.microsoft.com/office/drawing/2014/main" id="{651A2E26-AA59-4BEA-B8D5-AB7940BBE046}"/>
              </a:ext>
            </a:extLst>
          </p:cNvPr>
          <p:cNvSpPr txBox="1"/>
          <p:nvPr userDrawn="1"/>
        </p:nvSpPr>
        <p:spPr>
          <a:xfrm>
            <a:off x="2212650" y="3680290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  <a:latin typeface="Montserrat" panose="00000500000000000000" pitchFamily="50" charset="0"/>
                <a:ea typeface="Anaheim"/>
                <a:cs typeface="Anaheim"/>
                <a:sym typeface="Anaheim"/>
              </a:rPr>
              <a:t>CREDITS</a:t>
            </a:r>
            <a:r>
              <a:rPr lang="en" sz="1200" dirty="0">
                <a:solidFill>
                  <a:schemeClr val="tx1"/>
                </a:solidFill>
                <a:latin typeface="Montserrat" panose="00000500000000000000" pitchFamily="50" charset="0"/>
                <a:ea typeface="Anaheim"/>
                <a:cs typeface="Anaheim"/>
                <a:sym typeface="Anaheim"/>
              </a:rPr>
              <a:t>: This presentation template was created by </a:t>
            </a:r>
            <a:r>
              <a:rPr lang="en" sz="1200" b="1" dirty="0">
                <a:solidFill>
                  <a:schemeClr val="tx1"/>
                </a:solidFill>
                <a:uFill>
                  <a:noFill/>
                </a:uFill>
                <a:latin typeface="Montserrat" panose="00000500000000000000" pitchFamily="50" charset="0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solidFill>
                  <a:schemeClr val="tx1"/>
                </a:solidFill>
                <a:latin typeface="Montserrat" panose="00000500000000000000" pitchFamily="50" charset="0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 dirty="0">
                <a:solidFill>
                  <a:schemeClr val="tx1"/>
                </a:solidFill>
                <a:uFill>
                  <a:noFill/>
                </a:uFill>
                <a:latin typeface="Montserrat" panose="00000500000000000000" pitchFamily="50" charset="0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tx1"/>
                </a:solidFill>
                <a:latin typeface="Montserrat" panose="00000500000000000000" pitchFamily="50" charset="0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200" b="1" dirty="0">
                <a:solidFill>
                  <a:schemeClr val="tx1"/>
                </a:solidFill>
                <a:uFill>
                  <a:noFill/>
                </a:uFill>
                <a:latin typeface="Montserrat" panose="00000500000000000000" pitchFamily="50" charset="0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dirty="0">
              <a:solidFill>
                <a:schemeClr val="tx1"/>
              </a:solidFill>
              <a:latin typeface="Montserrat" panose="00000500000000000000" pitchFamily="50" charset="0"/>
              <a:ea typeface="Anaheim"/>
              <a:cs typeface="Anaheim"/>
              <a:sym typeface="Anaheim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E841DF3-0C34-48E1-B17F-1B859283C0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54559" y="1650466"/>
            <a:ext cx="3837600" cy="11529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01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A531E7D-46E0-4FAD-AF12-F453E479AF7F}"/>
              </a:ext>
            </a:extLst>
          </p:cNvPr>
          <p:cNvSpPr/>
          <p:nvPr userDrawn="1"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0497A89-91C5-42B7-A41F-487DF58B37F4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35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B65DBD9-7306-4D00-83C9-98A2EAEBF9CF}"/>
              </a:ext>
            </a:extLst>
          </p:cNvPr>
          <p:cNvSpPr/>
          <p:nvPr userDrawn="1"/>
        </p:nvSpPr>
        <p:spPr>
          <a:xfrm rot="16200000">
            <a:off x="6203631" y="2216468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7426D79-E3E1-45CB-BD42-8BCBD4E55B34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0855" y="4591049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E9B0DAE-88E0-4E04-8C3B-5988EFAD312C}"/>
              </a:ext>
            </a:extLst>
          </p:cNvPr>
          <p:cNvSpPr/>
          <p:nvPr userDrawn="1"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2228400"/>
            <a:ext cx="3797299" cy="1026359"/>
          </a:xfrm>
        </p:spPr>
        <p:txBody>
          <a:bodyPr anchor="ctr">
            <a:no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1600" y="3121200"/>
            <a:ext cx="3177540" cy="6601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875200" y="1310400"/>
            <a:ext cx="1187700" cy="766187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5000" b="1" kern="1200" dirty="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1256C1C-053B-4ED1-8CD3-9B85B4BFEF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23756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91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C452-3A2B-4E6B-8A17-292AECE5B4B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AFB9-082D-4B85-8DCB-3F984ED1E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D638-F8AE-414F-A2EF-0BD747FC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6D5B-7B99-4D7C-8442-97CE2FB6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BB243-DF03-430A-A890-AACAEA31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17B2-4D21-4D10-8207-FCE4E7F21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78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4BA7-4B7E-4F01-A250-EFC073A1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378B-36BF-407A-9C1F-8661A657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4F901-F240-4A27-B6B4-06E1C05D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9A67-F036-4292-9548-4C367E45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48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C1C0-7D5C-41EE-89F1-384CD229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85054-5F17-42A5-A79E-18675238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8C29-1ADD-453D-8495-2DFB4E77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2B42-733B-47E0-B329-ED2502D60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779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4E2240-0EBF-4DF0-9174-C7D59AD5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1335DA-9DA6-480E-BC75-9981A919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9E9F9-3DD9-49FE-B377-9B10A94F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7B4E-2BD0-4DC7-86A6-7E1570C5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87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0AF9A8-E0F2-49E1-B162-4678177F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9A1A5F-A03A-44A5-8A77-F24D3765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D6DA31-A5A6-41C3-93ED-426F1854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40DB-C33F-4DD2-A29D-0035ECF89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823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6729F8-5DCE-4259-A3DB-7DF81CF0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EB3F82-8194-4928-B65A-E835BADA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F0D268-8567-41C2-88E1-A6DCB687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035C-9FC6-4376-87F0-BE0353406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484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1498AA-26CC-4240-B2CE-7CFF15E0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AF34C8-1A00-456C-A855-597F89AB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6BC8E4-CCD0-48EB-B4BC-5A69C896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95E6-1D6D-4383-AFED-F64505A59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81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740F4F-34FF-462D-9DD9-D0C572DB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7CE633-757A-4D9D-B2A3-BA27B2BD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29CE0-5A2C-4AE1-90B7-1FD51E7E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9E8B-378E-4739-80A7-648F02F69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966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DE9066-5A70-47CE-A25D-E4D8E71A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D7E171-452B-40B1-9B73-DD8C492B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CD9A6E-3FBB-405C-AA30-CAFF1F2D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F801-8DED-41C1-8A85-69B58BE01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90526C-D60D-4B14-8F43-F1B8B54F75FC}"/>
              </a:ext>
            </a:extLst>
          </p:cNvPr>
          <p:cNvSpPr/>
          <p:nvPr userDrawn="1"/>
        </p:nvSpPr>
        <p:spPr>
          <a:xfrm rot="16200000">
            <a:off x="3989438" y="-4002598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355E7D4-C74C-4848-A027-E775BFECD14C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900" y="1233489"/>
            <a:ext cx="7696200" cy="335756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323437-7DAB-4E24-960F-EFA01671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595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175E0-92BC-41C8-A0F5-9CF4B08F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C694-CBD4-4D55-A170-30C10B17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DBCB0-7084-4DC2-AECC-0FD479AA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E8AC-79FB-4EC1-A02E-EEE4BBC81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56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A733-78E2-4D28-9F52-0E47E6F3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5848-5180-415A-AF45-458D758E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39D8-C320-4871-815E-AEC54A07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3B08-067A-409C-9E94-8696BCC8F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22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A305-FFB2-4042-87F5-B744F71D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21B2-8767-4294-9ECB-91D044A0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DFA9E-EB68-48FC-86A9-BC4CC6DA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B48C-3C42-404E-A2D5-25B120D44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52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04B42BB2-1921-4A47-B958-B24B46D1DBA7}"/>
              </a:ext>
            </a:extLst>
          </p:cNvPr>
          <p:cNvSpPr/>
          <p:nvPr userDrawn="1"/>
        </p:nvSpPr>
        <p:spPr>
          <a:xfrm rot="16200000">
            <a:off x="-2216470" y="2203130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5600" y="3599420"/>
            <a:ext cx="2915263" cy="768803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476" y="3599420"/>
            <a:ext cx="2915263" cy="770400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algn="ctr">
              <a:defRPr sz="160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D406E-515A-4F43-9A01-A05A4C6D192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45600" y="3239150"/>
            <a:ext cx="2915263" cy="39248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C9BD97-A085-490E-8875-69685121698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89476" y="3239150"/>
            <a:ext cx="2915263" cy="392482"/>
          </a:xfr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FF346E-8764-4066-94AC-ECE6D936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4A267CD-0336-4222-9B0B-97C7BE52BBB4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9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44EBFA0-46B6-4893-8D00-D339F577D223}"/>
              </a:ext>
            </a:extLst>
          </p:cNvPr>
          <p:cNvSpPr/>
          <p:nvPr userDrawn="1"/>
        </p:nvSpPr>
        <p:spPr>
          <a:xfrm rot="16200000">
            <a:off x="-2216470" y="2203130"/>
            <a:ext cx="5156837" cy="7239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1921B3-F24C-4C78-964C-AF06B10C73B7}"/>
              </a:ext>
            </a:extLst>
          </p:cNvPr>
          <p:cNvCxnSpPr>
            <a:cxnSpLocks/>
          </p:cNvCxnSpPr>
          <p:nvPr userDrawn="1"/>
        </p:nvCxnSpPr>
        <p:spPr>
          <a:xfrm flipV="1">
            <a:off x="723892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AAAC595-3CB6-4D7E-B622-9B246615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3E42A68-03E8-420E-808B-76629B06DC8E}"/>
              </a:ext>
            </a:extLst>
          </p:cNvPr>
          <p:cNvSpPr/>
          <p:nvPr userDrawn="1"/>
        </p:nvSpPr>
        <p:spPr>
          <a:xfrm>
            <a:off x="0" y="3897087"/>
            <a:ext cx="9144000" cy="1246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38ADA69-12FD-45DB-89C0-8AE987800295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F7DF3-02F3-41BF-A060-159BA21B5D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" y="1282834"/>
            <a:ext cx="7705206" cy="45009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ED018D-B6A1-4C4F-ABCE-DD3EB252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B816F5F-3AB5-46E6-A358-35A2ACB6AF1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23900" y="3060634"/>
            <a:ext cx="7705206" cy="5013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B5F9B-0445-4F64-A7B4-82CD60F95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900" y="1733550"/>
            <a:ext cx="7696200" cy="12842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074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</p:spPr>
        <p:txBody>
          <a:bodyPr/>
          <a:lstStyle>
            <a:lvl1pPr>
              <a:defRPr b="1">
                <a:latin typeface="Poiret One" panose="02000000000000000000" pitchFamily="2" charset="0"/>
                <a:cs typeface="Poppins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8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2CC5DEF2-471C-44A2-8740-C2D0EB3257F7}"/>
              </a:ext>
            </a:extLst>
          </p:cNvPr>
          <p:cNvSpPr/>
          <p:nvPr userDrawn="1"/>
        </p:nvSpPr>
        <p:spPr>
          <a:xfrm rot="16200000">
            <a:off x="3989438" y="-4002598"/>
            <a:ext cx="1165123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CE39D-8A98-4B5A-8C7B-9E9210E7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49"/>
            <a:ext cx="7696200" cy="4320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7AD295-11B3-4DBD-83ED-1361E6D683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2406828"/>
            <a:ext cx="7696200" cy="2184224"/>
          </a:xfrm>
        </p:spPr>
        <p:txBody>
          <a:bodyPr anchor="ctr">
            <a:normAutofit/>
          </a:bodyPr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EF84CC-BF56-4C47-B129-9BCB2A4E2D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" y="1282834"/>
            <a:ext cx="5994334" cy="1076602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Conector recto 4">
            <a:extLst>
              <a:ext uri="{FF2B5EF4-FFF2-40B4-BE49-F238E27FC236}">
                <a16:creationId xmlns:a16="http://schemas.microsoft.com/office/drawing/2014/main" id="{EECDF328-3D16-46F8-8C28-4BFB1768D2B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0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64B4CD4-2C5C-4DA5-BF61-CF7C5547558E}"/>
              </a:ext>
            </a:extLst>
          </p:cNvPr>
          <p:cNvSpPr/>
          <p:nvPr userDrawn="1"/>
        </p:nvSpPr>
        <p:spPr>
          <a:xfrm>
            <a:off x="3989614" y="0"/>
            <a:ext cx="5154386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2CFB794-51EC-4E40-BD37-E64E93CCD5C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09863" y="4583734"/>
            <a:ext cx="5719243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973393"/>
            <a:ext cx="3124200" cy="1550425"/>
          </a:xfrm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Poiret On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713238"/>
            <a:ext cx="3124200" cy="112134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EFF7-90E2-431F-8E31-BA0CE4C55B2F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EFFA-EA14-4325-A0F4-797358278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76" r:id="rId6"/>
    <p:sldLayoutId id="2147483658" r:id="rId7"/>
    <p:sldLayoutId id="2147483671" r:id="rId8"/>
    <p:sldLayoutId id="2147483672" r:id="rId9"/>
    <p:sldLayoutId id="2147483659" r:id="rId10"/>
    <p:sldLayoutId id="2147483670" r:id="rId11"/>
    <p:sldLayoutId id="2147483675" r:id="rId12"/>
    <p:sldLayoutId id="2147483688" r:id="rId13"/>
    <p:sldLayoutId id="2147483682" r:id="rId14"/>
    <p:sldLayoutId id="2147483683" r:id="rId15"/>
    <p:sldLayoutId id="2147483677" r:id="rId16"/>
    <p:sldLayoutId id="2147483678" r:id="rId17"/>
    <p:sldLayoutId id="2147483686" r:id="rId18"/>
    <p:sldLayoutId id="2147483687" r:id="rId19"/>
    <p:sldLayoutId id="2147483702" r:id="rId2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Poiret One" panose="020000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Poiret One" panose="020000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277D30-500C-4BFC-BED3-EB044023F2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0CE7D2-804C-4298-A130-6C8EBF0E3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6E41-DFA7-402A-A553-EE73D07F9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38DE-6B77-474D-BACA-A5334A52D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B2BE2-9095-408F-9B2D-5614D764A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2DC1F4-8127-4E31-8FC1-A7A4F2D07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5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B6B4F80-0AA8-42B9-AC72-52D7F947C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642938"/>
            <a:ext cx="6229350" cy="102870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Palatino Linotype" panose="02040502050505030304" pitchFamily="18" charset="0"/>
              </a:rPr>
              <a:t>(KATALOGISASI PERPUSTAKAAN)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EE0AA07-9EE6-4581-BBB1-1DC0503471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6962" y="3159919"/>
            <a:ext cx="4776788" cy="128706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HERMIN, RIU, S.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4B3DD42-2A0C-48CE-964D-7CA7FC11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657600"/>
            <a:ext cx="5829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762B-09F4-4A36-94E5-9A76F58A9B9D}"/>
              </a:ext>
            </a:extLst>
          </p:cNvPr>
          <p:cNvSpPr txBox="1"/>
          <p:nvPr/>
        </p:nvSpPr>
        <p:spPr>
          <a:xfrm>
            <a:off x="1401417" y="2112570"/>
            <a:ext cx="5456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a typeface="BatangChe" pitchFamily="49" charset="-127"/>
              </a:rPr>
              <a:t>DISAMPAIKAN PADA</a:t>
            </a:r>
            <a:br>
              <a:rPr lang="en-US" sz="1800" dirty="0">
                <a:ea typeface="BatangChe" pitchFamily="49" charset="-127"/>
              </a:rPr>
            </a:br>
            <a:r>
              <a:rPr lang="en-US" sz="1800" dirty="0">
                <a:ea typeface="BatangChe" pitchFamily="49" charset="-127"/>
              </a:rPr>
              <a:t>BIMTEK  PENGELOLA PERPUSTAKAAN SEKOLAH</a:t>
            </a:r>
          </a:p>
          <a:p>
            <a:pPr algn="ctr"/>
            <a:r>
              <a:rPr lang="en-US" dirty="0" err="1">
                <a:ea typeface="BatangChe" pitchFamily="49" charset="-127"/>
              </a:rPr>
              <a:t>Nopember</a:t>
            </a:r>
            <a:r>
              <a:rPr lang="en-US" dirty="0">
                <a:ea typeface="BatangChe" pitchFamily="49" charset="-127"/>
              </a:rPr>
              <a:t> 2023</a:t>
            </a:r>
            <a:endParaRPr lang="en-ID" dirty="0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61FB63-FF8C-4E04-A8E9-9F23560DC8FF}"/>
              </a:ext>
            </a:extLst>
          </p:cNvPr>
          <p:cNvSpPr/>
          <p:nvPr/>
        </p:nvSpPr>
        <p:spPr>
          <a:xfrm>
            <a:off x="2421731" y="4470839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A079D99-9FAD-4F3B-984D-897FB885C2E1}"/>
              </a:ext>
            </a:extLst>
          </p:cNvPr>
          <p:cNvSpPr/>
          <p:nvPr/>
        </p:nvSpPr>
        <p:spPr>
          <a:xfrm>
            <a:off x="6609736" y="92537"/>
            <a:ext cx="786938" cy="7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8F8C9-9363-411D-9575-F40C87BD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72605"/>
            <a:ext cx="7696200" cy="396363"/>
          </a:xfrm>
        </p:spPr>
        <p:txBody>
          <a:bodyPr>
            <a:noAutofit/>
          </a:bodyPr>
          <a:lstStyle/>
          <a:p>
            <a:pPr>
              <a:tabLst>
                <a:tab pos="2689225" algn="l"/>
              </a:tabLst>
            </a:pPr>
            <a:r>
              <a:rPr lang="es-ES" sz="3200" dirty="0"/>
              <a:t>RAK/LACI KATALOG BERBENTUK KARTU</a:t>
            </a:r>
            <a:endParaRPr lang="en-US" sz="3200" b="1" dirty="0">
              <a:latin typeface="Poiret One" panose="02000000000000000000" pitchFamily="2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9479C2F-381A-438E-964A-D496C9FA3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03" y="2864644"/>
            <a:ext cx="4473940" cy="196903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BFD73B-9BEF-49DB-BA92-9F6C44B1F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7" y="1444542"/>
            <a:ext cx="3825594" cy="18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52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03712" y="1285866"/>
            <a:ext cx="6536577" cy="2518190"/>
          </a:xfrm>
          <a:prstGeom prst="foldedCorner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303712" y="1357519"/>
            <a:ext cx="6536577" cy="232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/>
              <a:t>MACAM KATALOG :</a:t>
            </a:r>
          </a:p>
          <a:p>
            <a:pPr algn="just"/>
            <a:endParaRPr lang="id-ID" sz="1500" dirty="0"/>
          </a:p>
          <a:p>
            <a:pPr marL="338138" indent="-338138" algn="just">
              <a:buFont typeface="Wingdings" pitchFamily="2" charset="2"/>
              <a:buChar char="Ø"/>
            </a:pPr>
            <a:r>
              <a:rPr lang="id-ID" sz="2100" dirty="0"/>
              <a:t>Katalog Pengarang ( Author Catalog)</a:t>
            </a:r>
          </a:p>
          <a:p>
            <a:pPr marL="338138" indent="-3381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2100" dirty="0"/>
              <a:t>Katalog Judul ( Titel Catalog )</a:t>
            </a:r>
          </a:p>
          <a:p>
            <a:pPr marL="338138" indent="-3381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2100" dirty="0"/>
              <a:t>Katalog Subyek ( Subject Catalog )</a:t>
            </a:r>
          </a:p>
          <a:p>
            <a:pPr marL="338138" indent="-3381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2100" dirty="0"/>
              <a:t>Shelf List ( Daftar Untuk Petugas 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00232" y="343045"/>
            <a:ext cx="5625743" cy="482207"/>
          </a:xfrm>
          <a:prstGeom prst="round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ctagon 7"/>
          <p:cNvSpPr/>
          <p:nvPr/>
        </p:nvSpPr>
        <p:spPr>
          <a:xfrm>
            <a:off x="1303711" y="267874"/>
            <a:ext cx="589364" cy="589364"/>
          </a:xfrm>
          <a:prstGeom prst="oct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214" y="362254"/>
            <a:ext cx="573129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2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MACAM KATALOG</a:t>
            </a:r>
            <a:endParaRPr lang="en-US" sz="2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iagrama de flujo: retraso 49">
            <a:extLst>
              <a:ext uri="{FF2B5EF4-FFF2-40B4-BE49-F238E27FC236}">
                <a16:creationId xmlns:a16="http://schemas.microsoft.com/office/drawing/2014/main" id="{E972F3A4-F1ED-43F0-B036-89D29EA7B01D}"/>
              </a:ext>
            </a:extLst>
          </p:cNvPr>
          <p:cNvSpPr/>
          <p:nvPr/>
        </p:nvSpPr>
        <p:spPr>
          <a:xfrm rot="16200000">
            <a:off x="5784762" y="2438700"/>
            <a:ext cx="1325847" cy="299043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Diagrama de flujo: retraso 37">
            <a:extLst>
              <a:ext uri="{FF2B5EF4-FFF2-40B4-BE49-F238E27FC236}">
                <a16:creationId xmlns:a16="http://schemas.microsoft.com/office/drawing/2014/main" id="{FE28F2FA-7C02-4CD7-9475-6C96BBEA12D9}"/>
              </a:ext>
            </a:extLst>
          </p:cNvPr>
          <p:cNvSpPr/>
          <p:nvPr/>
        </p:nvSpPr>
        <p:spPr>
          <a:xfrm rot="16200000">
            <a:off x="2017505" y="2438700"/>
            <a:ext cx="1325847" cy="299043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Diagrama de flujo: retraso 50">
            <a:extLst>
              <a:ext uri="{FF2B5EF4-FFF2-40B4-BE49-F238E27FC236}">
                <a16:creationId xmlns:a16="http://schemas.microsoft.com/office/drawing/2014/main" id="{CFEB2414-D854-40E2-BED7-7E84B7A0CF14}"/>
              </a:ext>
            </a:extLst>
          </p:cNvPr>
          <p:cNvSpPr/>
          <p:nvPr/>
        </p:nvSpPr>
        <p:spPr>
          <a:xfrm rot="16200000">
            <a:off x="2037170" y="616028"/>
            <a:ext cx="1325847" cy="299043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Diagrama de flujo: retraso 51">
            <a:extLst>
              <a:ext uri="{FF2B5EF4-FFF2-40B4-BE49-F238E27FC236}">
                <a16:creationId xmlns:a16="http://schemas.microsoft.com/office/drawing/2014/main" id="{3C25F0AD-F136-42EA-A029-9D5324AD7725}"/>
              </a:ext>
            </a:extLst>
          </p:cNvPr>
          <p:cNvSpPr/>
          <p:nvPr/>
        </p:nvSpPr>
        <p:spPr>
          <a:xfrm rot="16200000">
            <a:off x="5784761" y="616028"/>
            <a:ext cx="1325847" cy="2990433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B299D0F1-3F38-4069-AACF-E9E954C74A53}"/>
              </a:ext>
            </a:extLst>
          </p:cNvPr>
          <p:cNvSpPr/>
          <p:nvPr/>
        </p:nvSpPr>
        <p:spPr>
          <a:xfrm>
            <a:off x="6054216" y="2841170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7876A34-3488-4D1E-B840-8D4BA20D2559}"/>
              </a:ext>
            </a:extLst>
          </p:cNvPr>
          <p:cNvSpPr/>
          <p:nvPr/>
        </p:nvSpPr>
        <p:spPr>
          <a:xfrm>
            <a:off x="2286959" y="2841170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C8713E30-2FEA-4D91-8465-665981435A85}"/>
              </a:ext>
            </a:extLst>
          </p:cNvPr>
          <p:cNvSpPr/>
          <p:nvPr/>
        </p:nvSpPr>
        <p:spPr>
          <a:xfrm>
            <a:off x="6054216" y="1034604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41017543-0269-434A-92E4-0E0A1D3EA432}"/>
              </a:ext>
            </a:extLst>
          </p:cNvPr>
          <p:cNvSpPr/>
          <p:nvPr/>
        </p:nvSpPr>
        <p:spPr>
          <a:xfrm>
            <a:off x="2306624" y="1034604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01B68323-18FE-4FA0-B579-2018CBD56391}"/>
              </a:ext>
            </a:extLst>
          </p:cNvPr>
          <p:cNvSpPr/>
          <p:nvPr/>
        </p:nvSpPr>
        <p:spPr>
          <a:xfrm>
            <a:off x="5712287" y="129911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AD8DF-7D23-45C7-BCC3-90B63A7C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7" y="366685"/>
            <a:ext cx="7696200" cy="396363"/>
          </a:xfrm>
        </p:spPr>
        <p:txBody>
          <a:bodyPr>
            <a:no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JENIS BAHAN PUSTAKA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DC3EEF-5017-41A6-A727-D5A4F5DABB3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06028" y="2064935"/>
            <a:ext cx="2548800" cy="392400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es-ES" dirty="0" err="1"/>
              <a:t>Buku</a:t>
            </a:r>
            <a:r>
              <a:rPr lang="es-ES" dirty="0"/>
              <a:t> (</a:t>
            </a:r>
            <a:r>
              <a:rPr lang="es-ES" dirty="0" err="1"/>
              <a:t>monografi</a:t>
            </a:r>
            <a:r>
              <a:rPr lang="es-ES" dirty="0"/>
              <a:t>)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6EC908-83DE-49A7-8769-E1FE437053F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174279" y="3911383"/>
            <a:ext cx="2550242" cy="393192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en-US" sz="1800" dirty="0" err="1"/>
              <a:t>Bahan</a:t>
            </a:r>
            <a:r>
              <a:rPr lang="en-US" sz="1800" dirty="0"/>
              <a:t> Non </a:t>
            </a:r>
            <a:r>
              <a:rPr lang="en-US" sz="1800" dirty="0" err="1"/>
              <a:t>Buku</a:t>
            </a:r>
            <a:r>
              <a:rPr lang="en-US" sz="1800" dirty="0"/>
              <a:t> (AV), </a:t>
            </a:r>
            <a:r>
              <a:rPr lang="en-US" sz="1800" dirty="0" err="1"/>
              <a:t>dll</a:t>
            </a:r>
            <a:r>
              <a:rPr lang="en-US" sz="1800" dirty="0"/>
              <a:t>.</a:t>
            </a:r>
            <a:endParaRPr lang="en-ID" sz="1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F5B6260-2385-41BD-8D1B-1FCF10CDD7E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04586" y="3937087"/>
            <a:ext cx="2550242" cy="392400"/>
          </a:xfrm>
          <a:ln>
            <a:noFill/>
          </a:ln>
        </p:spPr>
        <p:txBody>
          <a:bodyPr anchor="ctr">
            <a:normAutofit lnSpcReduction="10000"/>
          </a:bodyPr>
          <a:lstStyle/>
          <a:p>
            <a:r>
              <a:rPr lang="es-ES" dirty="0" err="1"/>
              <a:t>Kartografis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4C9C261-FC07-46C3-9065-7A2FA99C874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416600" y="1231200"/>
            <a:ext cx="2548800" cy="392400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es-ES" dirty="0"/>
              <a:t>01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DC7F2D0-86BF-4E65-880D-FC157B655171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74279" y="1231200"/>
            <a:ext cx="2550242" cy="392400"/>
          </a:xfrm>
        </p:spPr>
        <p:txBody>
          <a:bodyPr anchor="ctr">
            <a:noAutofit/>
          </a:bodyPr>
          <a:lstStyle/>
          <a:p>
            <a:r>
              <a:rPr lang="es-ES" dirty="0"/>
              <a:t>02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0CB09-2E05-4FE4-AB75-397027B0BA0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415879" y="3027600"/>
            <a:ext cx="2550242" cy="414984"/>
          </a:xfrm>
        </p:spPr>
        <p:txBody>
          <a:bodyPr anchor="ctr"/>
          <a:lstStyle/>
          <a:p>
            <a:r>
              <a:rPr lang="es-ES" dirty="0"/>
              <a:t>03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02FF1A-4FB8-46EB-9235-0140EB8A383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174279" y="3027600"/>
            <a:ext cx="2550242" cy="414984"/>
          </a:xfrm>
        </p:spPr>
        <p:txBody>
          <a:bodyPr anchor="ctr"/>
          <a:lstStyle/>
          <a:p>
            <a:r>
              <a:rPr lang="es-ES" dirty="0"/>
              <a:t>04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E0AE02BC-7E72-48E0-8FD4-AEF93B424C54}"/>
              </a:ext>
            </a:extLst>
          </p:cNvPr>
          <p:cNvSpPr txBox="1">
            <a:spLocks/>
          </p:cNvSpPr>
          <p:nvPr/>
        </p:nvSpPr>
        <p:spPr>
          <a:xfrm>
            <a:off x="8024537" y="271203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80F68DEA-1AA2-4855-8BB7-70D3E1A0ECAE}"/>
              </a:ext>
            </a:extLst>
          </p:cNvPr>
          <p:cNvSpPr txBox="1">
            <a:spLocks/>
          </p:cNvSpPr>
          <p:nvPr/>
        </p:nvSpPr>
        <p:spPr>
          <a:xfrm>
            <a:off x="4849829" y="2028367"/>
            <a:ext cx="3195712" cy="392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0" indent="-404813"/>
            <a:r>
              <a:rPr lang="en-US" sz="2000" dirty="0" err="1"/>
              <a:t>Terbitan</a:t>
            </a:r>
            <a:r>
              <a:rPr lang="en-US" sz="2000" dirty="0"/>
              <a:t> </a:t>
            </a:r>
            <a:r>
              <a:rPr lang="en-US" sz="2000" dirty="0" err="1"/>
              <a:t>Berseri</a:t>
            </a:r>
            <a:r>
              <a:rPr lang="en-US" sz="2000" dirty="0"/>
              <a:t> </a:t>
            </a:r>
          </a:p>
          <a:p>
            <a:pPr marL="404813" lvl="0" indent="-404813"/>
            <a:r>
              <a:rPr lang="en-US" sz="2000" dirty="0"/>
              <a:t>(</a:t>
            </a:r>
            <a:r>
              <a:rPr lang="en-US" sz="2000" dirty="0" err="1"/>
              <a:t>Majalah</a:t>
            </a:r>
            <a:r>
              <a:rPr lang="en-US" sz="2000" dirty="0"/>
              <a:t>, Surat </a:t>
            </a:r>
            <a:r>
              <a:rPr lang="en-US" sz="2000" dirty="0" err="1"/>
              <a:t>kabar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490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8" grpId="0" animBg="1"/>
      <p:bldP spid="51" grpId="0" animBg="1"/>
      <p:bldP spid="52" grpId="0" animBg="1"/>
      <p:bldP spid="57" grpId="0" animBg="1"/>
      <p:bldP spid="58" grpId="0" animBg="1"/>
      <p:bldP spid="53" grpId="0" animBg="1"/>
      <p:bldP spid="54" grpId="0" animBg="1"/>
      <p:bldP spid="49" grpId="0" animBg="1"/>
      <p:bldP spid="17" grpId="0" build="p"/>
      <p:bldP spid="28" grpId="0" build="p"/>
      <p:bldP spid="30" grpId="0" build="p"/>
      <p:bldP spid="31" grpId="0" build="p"/>
      <p:bldP spid="2" grpId="0" build="p"/>
      <p:bldP spid="3" grpId="0" build="p"/>
      <p:bldP spid="5" grpId="0" build="p"/>
      <p:bldP spid="60" grpId="0"/>
      <p:bldP spid="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ABD6BD12-3E08-48BC-9F70-A8C3E2FC38B7}"/>
              </a:ext>
            </a:extLst>
          </p:cNvPr>
          <p:cNvSpPr/>
          <p:nvPr/>
        </p:nvSpPr>
        <p:spPr>
          <a:xfrm>
            <a:off x="5943257" y="172087"/>
            <a:ext cx="1007612" cy="100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DD147-0A38-4E87-9D9A-1D9976EF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45" y="1270813"/>
            <a:ext cx="5067755" cy="695633"/>
          </a:xfrm>
          <a:ln>
            <a:noFill/>
          </a:ln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PERATURAN KATALOGISASI</a:t>
            </a: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D68E61-016F-4F06-8E47-3BB96B0309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3213" y="293218"/>
            <a:ext cx="1187700" cy="76618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s-ES" sz="4000" dirty="0"/>
              <a:t>02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A01894-1059-479F-BD2E-BCD8FA85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r="14140"/>
          <a:stretch/>
        </p:blipFill>
        <p:spPr>
          <a:xfrm>
            <a:off x="0" y="840019"/>
            <a:ext cx="3667529" cy="3412298"/>
          </a:xfrm>
          <a:prstGeom prst="flowChartDelay">
            <a:avLst/>
          </a:prstGeom>
          <a:ln>
            <a:noFill/>
          </a:ln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F046076-66B4-476A-8170-63BACAA9D906}"/>
              </a:ext>
            </a:extLst>
          </p:cNvPr>
          <p:cNvSpPr txBox="1">
            <a:spLocks/>
          </p:cNvSpPr>
          <p:nvPr/>
        </p:nvSpPr>
        <p:spPr>
          <a:xfrm>
            <a:off x="2296525" y="711534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169E93-ACB8-4991-827C-F0A8940D6FB8}"/>
              </a:ext>
            </a:extLst>
          </p:cNvPr>
          <p:cNvSpPr/>
          <p:nvPr/>
        </p:nvSpPr>
        <p:spPr>
          <a:xfrm>
            <a:off x="5905102" y="1283077"/>
            <a:ext cx="1187700" cy="76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B25B0CA-C5CE-4173-99DF-78B12F2A3882}"/>
              </a:ext>
            </a:extLst>
          </p:cNvPr>
          <p:cNvSpPr/>
          <p:nvPr/>
        </p:nvSpPr>
        <p:spPr>
          <a:xfrm>
            <a:off x="4600301" y="2061528"/>
            <a:ext cx="3797299" cy="101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BDE57E6-F35A-4CF7-B03F-E89A43CF968A}"/>
              </a:ext>
            </a:extLst>
          </p:cNvPr>
          <p:cNvSpPr/>
          <p:nvPr/>
        </p:nvSpPr>
        <p:spPr>
          <a:xfrm>
            <a:off x="4910183" y="3083798"/>
            <a:ext cx="3177540" cy="651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CE83B48-1382-4B24-A16C-764913EE4B73}"/>
              </a:ext>
            </a:extLst>
          </p:cNvPr>
          <p:cNvSpPr txBox="1">
            <a:spLocks/>
          </p:cNvSpPr>
          <p:nvPr/>
        </p:nvSpPr>
        <p:spPr>
          <a:xfrm>
            <a:off x="4256256" y="2049264"/>
            <a:ext cx="4837738" cy="229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A.  PEDOMAN KATALOG</a:t>
            </a:r>
          </a:p>
          <a:p>
            <a:pPr marL="117475" indent="-7938" algn="l"/>
            <a:r>
              <a:rPr lang="en-US" sz="1800" dirty="0" err="1">
                <a:latin typeface="Montserrat" panose="00000500000000000000" pitchFamily="2" charset="0"/>
                <a:cs typeface="Arial" pitchFamily="34" charset="0"/>
              </a:rPr>
              <a:t>Pedoman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Montserrat" panose="00000500000000000000" pitchFamily="2" charset="0"/>
                <a:cs typeface="Arial" pitchFamily="34" charset="0"/>
              </a:rPr>
              <a:t>dalam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Montserrat" panose="00000500000000000000" pitchFamily="2" charset="0"/>
                <a:cs typeface="Arial" pitchFamily="34" charset="0"/>
              </a:rPr>
              <a:t>membuat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Montserrat" panose="00000500000000000000" pitchFamily="2" charset="0"/>
                <a:cs typeface="Arial" pitchFamily="34" charset="0"/>
              </a:rPr>
              <a:t>katalog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 </a:t>
            </a:r>
            <a:r>
              <a:rPr lang="en-US" sz="1800" dirty="0" err="1">
                <a:latin typeface="Montserrat" panose="00000500000000000000" pitchFamily="2" charset="0"/>
                <a:cs typeface="Arial" pitchFamily="34" charset="0"/>
              </a:rPr>
              <a:t>adalah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: </a:t>
            </a:r>
          </a:p>
          <a:p>
            <a:pPr marL="623887" indent="-514350" algn="l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AACR2 </a:t>
            </a:r>
            <a:r>
              <a:rPr lang="en-US" sz="1800" i="1" dirty="0">
                <a:latin typeface="Montserrat" panose="00000500000000000000" pitchFamily="2" charset="0"/>
                <a:cs typeface="Arial" pitchFamily="34" charset="0"/>
              </a:rPr>
              <a:t>Anglo American Cataloguing Rules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 (Ed. Rev. 2)</a:t>
            </a:r>
          </a:p>
          <a:p>
            <a:pPr marL="623887" indent="-514350" algn="l"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RDA (Resource Description  &amp; </a:t>
            </a:r>
            <a:r>
              <a:rPr lang="en-US" sz="1800" dirty="0" err="1">
                <a:latin typeface="Montserrat" panose="00000500000000000000" pitchFamily="2" charset="0"/>
                <a:cs typeface="Arial" pitchFamily="34" charset="0"/>
              </a:rPr>
              <a:t>Acces</a:t>
            </a:r>
            <a:r>
              <a:rPr lang="en-US" sz="1800" dirty="0">
                <a:latin typeface="Montserrat" panose="00000500000000000000" pitchFamily="2" charset="0"/>
                <a:cs typeface="Arial" pitchFamily="34" charset="0"/>
              </a:rPr>
              <a:t>)</a:t>
            </a:r>
            <a:endParaRPr lang="en-US" sz="1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4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build="p"/>
      <p:bldP spid="19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D608-74B6-47EF-ADC7-CC396E1D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F77AD-5412-44A4-BC61-68C4AB8A706D}"/>
              </a:ext>
            </a:extLst>
          </p:cNvPr>
          <p:cNvSpPr/>
          <p:nvPr/>
        </p:nvSpPr>
        <p:spPr>
          <a:xfrm>
            <a:off x="464344" y="0"/>
            <a:ext cx="8679656" cy="5143500"/>
          </a:xfrm>
          <a:prstGeom prst="rect">
            <a:avLst/>
          </a:prstGeom>
          <a:solidFill>
            <a:srgbClr val="A3D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779B3EB-8658-47B9-BF34-F93877B150A5}"/>
              </a:ext>
            </a:extLst>
          </p:cNvPr>
          <p:cNvSpPr txBox="1">
            <a:spLocks/>
          </p:cNvSpPr>
          <p:nvPr/>
        </p:nvSpPr>
        <p:spPr>
          <a:xfrm>
            <a:off x="942975" y="970911"/>
            <a:ext cx="7886700" cy="395379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err="1">
                <a:latin typeface="Montserrat" panose="00000500000000000000" pitchFamily="2" charset="0"/>
              </a:rPr>
              <a:t>Berdasarkan</a:t>
            </a:r>
            <a:r>
              <a:rPr lang="en-US" sz="1800" b="0" dirty="0">
                <a:latin typeface="Montserrat" panose="00000500000000000000" pitchFamily="2" charset="0"/>
              </a:rPr>
              <a:t>  </a:t>
            </a:r>
            <a:r>
              <a:rPr lang="en-US" sz="1800" b="0" dirty="0" err="1">
                <a:latin typeface="Montserrat" panose="00000500000000000000" pitchFamily="2" charset="0"/>
              </a:rPr>
              <a:t>peraturan</a:t>
            </a:r>
            <a:r>
              <a:rPr lang="en-US" sz="1800" b="0" dirty="0">
                <a:latin typeface="Montserrat" panose="00000500000000000000" pitchFamily="2" charset="0"/>
              </a:rPr>
              <a:t> AACR 2, ada 8 </a:t>
            </a:r>
            <a:r>
              <a:rPr lang="en-US" sz="1800" b="0" dirty="0" err="1">
                <a:latin typeface="Montserrat" panose="00000500000000000000" pitchFamily="2" charset="0"/>
              </a:rPr>
              <a:t>daerah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deskripsi</a:t>
            </a:r>
            <a:r>
              <a:rPr lang="en-US" sz="1800" b="0" dirty="0">
                <a:latin typeface="Montserrat" panose="00000500000000000000" pitchFamily="2" charset="0"/>
              </a:rPr>
              <a:t>  </a:t>
            </a:r>
            <a:r>
              <a:rPr lang="en-US" sz="1800" b="0" dirty="0" err="1">
                <a:latin typeface="Montserrat" panose="00000500000000000000" pitchFamily="2" charset="0"/>
              </a:rPr>
              <a:t>dalam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katalog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yaitu</a:t>
            </a:r>
            <a:r>
              <a:rPr lang="en-US" sz="1800" b="0" dirty="0">
                <a:latin typeface="Montserrat" panose="00000500000000000000" pitchFamily="2" charset="0"/>
              </a:rPr>
              <a:t>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1. Daerah </a:t>
            </a:r>
            <a:r>
              <a:rPr lang="en-US" sz="1800" b="0" dirty="0" err="1">
                <a:latin typeface="Montserrat" panose="00000500000000000000" pitchFamily="2" charset="0"/>
              </a:rPr>
              <a:t>judul</a:t>
            </a:r>
            <a:r>
              <a:rPr lang="en-US" sz="1800" b="0" dirty="0">
                <a:latin typeface="Montserrat" panose="00000500000000000000" pitchFamily="2" charset="0"/>
              </a:rPr>
              <a:t> dan </a:t>
            </a:r>
            <a:r>
              <a:rPr lang="en-US" sz="1800" b="0" dirty="0" err="1">
                <a:latin typeface="Montserrat" panose="00000500000000000000" pitchFamily="2" charset="0"/>
              </a:rPr>
              <a:t>keterangan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penanggung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jawab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2. Daerah </a:t>
            </a:r>
            <a:r>
              <a:rPr lang="en-US" sz="1800" b="0" dirty="0" err="1">
                <a:latin typeface="Montserrat" panose="00000500000000000000" pitchFamily="2" charset="0"/>
              </a:rPr>
              <a:t>edisi</a:t>
            </a:r>
            <a:endParaRPr lang="en-US" sz="18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3. Daerah </a:t>
            </a:r>
            <a:r>
              <a:rPr lang="en-US" sz="1800" b="0" dirty="0" err="1">
                <a:latin typeface="Montserrat" panose="00000500000000000000" pitchFamily="2" charset="0"/>
              </a:rPr>
              <a:t>penerbitan</a:t>
            </a:r>
            <a:r>
              <a:rPr lang="en-US" sz="1800" b="0" dirty="0">
                <a:latin typeface="Montserrat" panose="00000500000000000000" pitchFamily="2" charset="0"/>
              </a:rPr>
              <a:t> dan </a:t>
            </a:r>
            <a:r>
              <a:rPr lang="en-US" sz="1800" b="0" dirty="0" err="1">
                <a:latin typeface="Montserrat" panose="00000500000000000000" pitchFamily="2" charset="0"/>
              </a:rPr>
              <a:t>distribusi</a:t>
            </a:r>
            <a:endParaRPr lang="en-US" sz="18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4. Daerah </a:t>
            </a:r>
            <a:r>
              <a:rPr lang="en-US" sz="1800" b="0" dirty="0" err="1">
                <a:latin typeface="Montserrat" panose="00000500000000000000" pitchFamily="2" charset="0"/>
              </a:rPr>
              <a:t>deskripsi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fisik</a:t>
            </a:r>
            <a:endParaRPr lang="en-US" sz="18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5. Daerah </a:t>
            </a:r>
            <a:r>
              <a:rPr lang="en-US" sz="1800" b="0" dirty="0" err="1">
                <a:latin typeface="Montserrat" panose="00000500000000000000" pitchFamily="2" charset="0"/>
              </a:rPr>
              <a:t>seri</a:t>
            </a:r>
            <a:endParaRPr lang="en-US" sz="18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6. Daerah </a:t>
            </a:r>
            <a:r>
              <a:rPr lang="en-US" sz="1800" b="0" dirty="0" err="1">
                <a:latin typeface="Montserrat" panose="00000500000000000000" pitchFamily="2" charset="0"/>
              </a:rPr>
              <a:t>catatan</a:t>
            </a:r>
            <a:endParaRPr lang="en-US" sz="18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	7. Daerah </a:t>
            </a:r>
            <a:r>
              <a:rPr lang="en-US" sz="1800" b="0" dirty="0" err="1">
                <a:latin typeface="Montserrat" panose="00000500000000000000" pitchFamily="2" charset="0"/>
              </a:rPr>
              <a:t>Jejakan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800" b="0" dirty="0">
                <a:latin typeface="Montserrat" panose="00000500000000000000" pitchFamily="2" charset="0"/>
              </a:rPr>
              <a:t>   8. </a:t>
            </a:r>
            <a:r>
              <a:rPr lang="en-US" sz="1800" b="0" dirty="0" err="1">
                <a:latin typeface="Montserrat" panose="00000500000000000000" pitchFamily="2" charset="0"/>
              </a:rPr>
              <a:t>Nomor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standar</a:t>
            </a:r>
            <a:endParaRPr lang="en-US" sz="1800" b="0" dirty="0">
              <a:latin typeface="Montserrat" panose="00000500000000000000" pitchFamily="2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56E2C9E-7772-43EC-9842-47D5EC2CDA9F}"/>
              </a:ext>
            </a:extLst>
          </p:cNvPr>
          <p:cNvSpPr txBox="1">
            <a:spLocks/>
          </p:cNvSpPr>
          <p:nvPr/>
        </p:nvSpPr>
        <p:spPr>
          <a:xfrm>
            <a:off x="464344" y="303483"/>
            <a:ext cx="3215558" cy="63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j-ea"/>
                <a:cs typeface="Poppins" panose="00000500000000000000" pitchFamily="50" charset="0"/>
              </a:defRPr>
            </a:lvl1pPr>
          </a:lstStyle>
          <a:p>
            <a:r>
              <a:rPr lang="en-US" sz="1800" dirty="0">
                <a:latin typeface="Montserrat" panose="00000500000000000000" pitchFamily="2" charset="0"/>
              </a:rPr>
              <a:t>B. </a:t>
            </a:r>
            <a:r>
              <a:rPr lang="en-US" sz="1800" dirty="0" err="1">
                <a:latin typeface="Montserrat" panose="00000500000000000000" pitchFamily="2" charset="0"/>
              </a:rPr>
              <a:t>Deskripsi</a:t>
            </a:r>
            <a:r>
              <a:rPr lang="en-US" sz="1800" dirty="0">
                <a:latin typeface="Montserrat" panose="00000500000000000000" pitchFamily="2" charset="0"/>
              </a:rPr>
              <a:t> </a:t>
            </a:r>
            <a:r>
              <a:rPr lang="en-US" sz="1800" dirty="0" err="1">
                <a:latin typeface="Montserrat" panose="00000500000000000000" pitchFamily="2" charset="0"/>
              </a:rPr>
              <a:t>Bibliografi</a:t>
            </a:r>
            <a:r>
              <a:rPr lang="en-US" sz="18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CD2F1CD-D50C-4070-A928-7FB369FC61B8}"/>
              </a:ext>
            </a:extLst>
          </p:cNvPr>
          <p:cNvSpPr/>
          <p:nvPr/>
        </p:nvSpPr>
        <p:spPr>
          <a:xfrm>
            <a:off x="7678953" y="2858918"/>
            <a:ext cx="1150722" cy="11507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5">
            <a:extLst>
              <a:ext uri="{FF2B5EF4-FFF2-40B4-BE49-F238E27FC236}">
                <a16:creationId xmlns:a16="http://schemas.microsoft.com/office/drawing/2014/main" id="{B876AE33-BE6D-4FD7-BD18-520851B60850}"/>
              </a:ext>
            </a:extLst>
          </p:cNvPr>
          <p:cNvSpPr/>
          <p:nvPr/>
        </p:nvSpPr>
        <p:spPr>
          <a:xfrm>
            <a:off x="6882136" y="4009640"/>
            <a:ext cx="889686" cy="889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6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48ECF3E-8A8A-474E-BA06-50928C9F20C1}"/>
              </a:ext>
            </a:extLst>
          </p:cNvPr>
          <p:cNvSpPr/>
          <p:nvPr/>
        </p:nvSpPr>
        <p:spPr>
          <a:xfrm>
            <a:off x="2421731" y="4470839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E9234C3-7AF8-420E-B70F-1E48EA82242F}"/>
              </a:ext>
            </a:extLst>
          </p:cNvPr>
          <p:cNvSpPr/>
          <p:nvPr/>
        </p:nvSpPr>
        <p:spPr>
          <a:xfrm>
            <a:off x="5712287" y="129050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2259D6D-7501-4BEE-8D79-C6BE02EBD390}"/>
              </a:ext>
            </a:extLst>
          </p:cNvPr>
          <p:cNvSpPr txBox="1">
            <a:spLocks/>
          </p:cNvSpPr>
          <p:nvPr/>
        </p:nvSpPr>
        <p:spPr>
          <a:xfrm>
            <a:off x="1050131" y="1494330"/>
            <a:ext cx="7579519" cy="215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7938" algn="l"/>
            <a:r>
              <a:rPr lang="en-US" dirty="0" err="1">
                <a:solidFill>
                  <a:srgbClr val="FF0000"/>
                </a:solidFill>
              </a:rPr>
              <a:t>Faktor-faktor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:</a:t>
            </a:r>
          </a:p>
          <a:p>
            <a:pPr algn="l"/>
            <a:endParaRPr lang="en-US" dirty="0"/>
          </a:p>
          <a:p>
            <a:pPr marL="452628" indent="-342900" algn="l">
              <a:buAutoNum type="arabicPeriod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  </a:t>
            </a:r>
            <a:r>
              <a:rPr lang="en-US" dirty="0" err="1"/>
              <a:t>terbuka</a:t>
            </a:r>
            <a:r>
              <a:rPr lang="en-US" dirty="0"/>
              <a:t> atau </a:t>
            </a:r>
            <a:r>
              <a:rPr lang="en-US" dirty="0" err="1"/>
              <a:t>tertutup</a:t>
            </a:r>
            <a:r>
              <a:rPr lang="en-US" dirty="0"/>
              <a:t>)</a:t>
            </a:r>
          </a:p>
          <a:p>
            <a:pPr marL="452628" indent="-342900" algn="l">
              <a:buAutoNum type="arabicPeriod"/>
            </a:pP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dilayani</a:t>
            </a:r>
            <a:r>
              <a:rPr lang="en-US" dirty="0"/>
              <a:t>.</a:t>
            </a:r>
          </a:p>
          <a:p>
            <a:pPr marL="452628" indent="-342900" algn="l">
              <a:buAutoNum type="arabicPeriod"/>
            </a:pP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353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D608-74B6-47EF-ADC7-CC396E1D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F77AD-5412-44A4-BC61-68C4AB8A706D}"/>
              </a:ext>
            </a:extLst>
          </p:cNvPr>
          <p:cNvSpPr/>
          <p:nvPr/>
        </p:nvSpPr>
        <p:spPr>
          <a:xfrm>
            <a:off x="464344" y="0"/>
            <a:ext cx="8679656" cy="5143500"/>
          </a:xfrm>
          <a:prstGeom prst="rect">
            <a:avLst/>
          </a:prstGeom>
          <a:solidFill>
            <a:srgbClr val="A3D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779B3EB-8658-47B9-BF34-F93877B150A5}"/>
              </a:ext>
            </a:extLst>
          </p:cNvPr>
          <p:cNvSpPr txBox="1">
            <a:spLocks/>
          </p:cNvSpPr>
          <p:nvPr/>
        </p:nvSpPr>
        <p:spPr>
          <a:xfrm>
            <a:off x="942975" y="970911"/>
            <a:ext cx="7886700" cy="395379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err="1">
                <a:latin typeface="Montserrat" panose="00000500000000000000" pitchFamily="2" charset="0"/>
              </a:rPr>
              <a:t>Sumber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informasi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dalam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deskripsi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bibliografi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adalah</a:t>
            </a:r>
            <a:r>
              <a:rPr lang="en-US" sz="1800" b="0" dirty="0">
                <a:latin typeface="Montserrat" panose="00000500000000000000" pitchFamily="2" charset="0"/>
              </a:rPr>
              <a:t> pada </a:t>
            </a:r>
            <a:r>
              <a:rPr lang="en-US" sz="1800" b="0" dirty="0" err="1">
                <a:latin typeface="Montserrat" panose="00000500000000000000" pitchFamily="2" charset="0"/>
              </a:rPr>
              <a:t>bahan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pustaka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tersebut</a:t>
            </a:r>
            <a:r>
              <a:rPr lang="en-US" sz="1800" b="0" dirty="0">
                <a:latin typeface="Montserrat" panose="00000500000000000000" pitchFamily="2" charset="0"/>
              </a:rPr>
              <a:t> dan </a:t>
            </a:r>
            <a:r>
              <a:rPr lang="en-US" sz="1800" b="0" dirty="0" err="1">
                <a:latin typeface="Montserrat" panose="00000500000000000000" pitchFamily="2" charset="0"/>
              </a:rPr>
              <a:t>bagian-bagiannya</a:t>
            </a:r>
            <a:r>
              <a:rPr lang="en-US" sz="1800" b="0" dirty="0">
                <a:latin typeface="Montserrat" panose="00000500000000000000" pitchFamily="2" charset="0"/>
              </a:rPr>
              <a:t>.</a:t>
            </a:r>
          </a:p>
          <a:p>
            <a:pPr>
              <a:buNone/>
            </a:pPr>
            <a:r>
              <a:rPr lang="en-US" sz="1800" b="0" dirty="0">
                <a:latin typeface="Montserrat" panose="00000500000000000000" pitchFamily="2" charset="0"/>
              </a:rPr>
              <a:t> </a:t>
            </a:r>
          </a:p>
          <a:p>
            <a:pPr>
              <a:buNone/>
            </a:pPr>
            <a:r>
              <a:rPr lang="en-US" sz="1800" b="0" dirty="0">
                <a:latin typeface="Montserrat" panose="00000500000000000000" pitchFamily="2" charset="0"/>
              </a:rPr>
              <a:t>Ada </a:t>
            </a:r>
            <a:r>
              <a:rPr lang="en-US" sz="1800" b="0" dirty="0" err="1">
                <a:latin typeface="Montserrat" panose="00000500000000000000" pitchFamily="2" charset="0"/>
              </a:rPr>
              <a:t>beberapa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bagian-bagian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buku</a:t>
            </a:r>
            <a:r>
              <a:rPr lang="en-US" sz="1800" b="0" dirty="0">
                <a:latin typeface="Montserrat" panose="00000500000000000000" pitchFamily="2" charset="0"/>
              </a:rPr>
              <a:t> :</a:t>
            </a: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1. </a:t>
            </a:r>
            <a:r>
              <a:rPr lang="en-US" sz="1800" b="0" dirty="0" err="1">
                <a:latin typeface="Montserrat" panose="00000500000000000000" pitchFamily="2" charset="0"/>
              </a:rPr>
              <a:t>Kulit</a:t>
            </a:r>
            <a:r>
              <a:rPr lang="en-US" sz="1800" b="0" dirty="0">
                <a:latin typeface="Montserrat" panose="00000500000000000000" pitchFamily="2" charset="0"/>
              </a:rPr>
              <a:t> /</a:t>
            </a:r>
            <a:r>
              <a:rPr lang="en-US" sz="1800" b="0" dirty="0" err="1">
                <a:latin typeface="Montserrat" panose="00000500000000000000" pitchFamily="2" charset="0"/>
              </a:rPr>
              <a:t>Sampul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Buku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2. </a:t>
            </a:r>
            <a:r>
              <a:rPr lang="en-US" sz="1800" b="0" dirty="0" err="1">
                <a:latin typeface="Montserrat" panose="00000500000000000000" pitchFamily="2" charset="0"/>
              </a:rPr>
              <a:t>Punggung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buku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3. Halaman </a:t>
            </a:r>
            <a:r>
              <a:rPr lang="en-US" sz="1800" b="0" dirty="0" err="1">
                <a:latin typeface="Montserrat" panose="00000500000000000000" pitchFamily="2" charset="0"/>
              </a:rPr>
              <a:t>kosong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4. Halaman </a:t>
            </a:r>
            <a:r>
              <a:rPr lang="en-US" sz="1800" b="0" dirty="0" err="1">
                <a:latin typeface="Montserrat" panose="00000500000000000000" pitchFamily="2" charset="0"/>
              </a:rPr>
              <a:t>judul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singkat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5. </a:t>
            </a:r>
            <a:r>
              <a:rPr lang="en-US" sz="1800" b="0" dirty="0" err="1">
                <a:latin typeface="Montserrat" panose="00000500000000000000" pitchFamily="2" charset="0"/>
              </a:rPr>
              <a:t>Judul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seri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6. Halaman </a:t>
            </a:r>
            <a:r>
              <a:rPr lang="en-US" sz="1800" b="0" dirty="0" err="1">
                <a:latin typeface="Montserrat" panose="00000500000000000000" pitchFamily="2" charset="0"/>
              </a:rPr>
              <a:t>judul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7. Halaman </a:t>
            </a:r>
            <a:r>
              <a:rPr lang="en-US" sz="1800" b="0" dirty="0" err="1">
                <a:latin typeface="Montserrat" panose="00000500000000000000" pitchFamily="2" charset="0"/>
              </a:rPr>
              <a:t>balik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judul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endParaRPr lang="en-US" sz="1800" b="0" dirty="0">
              <a:latin typeface="Montserrat" panose="00000500000000000000" pitchFamily="2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56E2C9E-7772-43EC-9842-47D5EC2CDA9F}"/>
              </a:ext>
            </a:extLst>
          </p:cNvPr>
          <p:cNvSpPr txBox="1">
            <a:spLocks/>
          </p:cNvSpPr>
          <p:nvPr/>
        </p:nvSpPr>
        <p:spPr>
          <a:xfrm>
            <a:off x="371475" y="338293"/>
            <a:ext cx="3215558" cy="63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j-ea"/>
                <a:cs typeface="Poppins" panose="00000500000000000000" pitchFamily="50" charset="0"/>
              </a:defRPr>
            </a:lvl1pPr>
          </a:lstStyle>
          <a:p>
            <a:r>
              <a:rPr lang="en-US" sz="1800" dirty="0">
                <a:latin typeface="Montserrat" panose="00000500000000000000" pitchFamily="2" charset="0"/>
              </a:rPr>
              <a:t>C. </a:t>
            </a:r>
            <a:r>
              <a:rPr lang="en-US" sz="1800" dirty="0" err="1">
                <a:latin typeface="Montserrat" panose="00000500000000000000" pitchFamily="2" charset="0"/>
              </a:rPr>
              <a:t>Sumber</a:t>
            </a:r>
            <a:r>
              <a:rPr lang="en-US" sz="1800" dirty="0">
                <a:latin typeface="Montserrat" panose="00000500000000000000" pitchFamily="2" charset="0"/>
              </a:rPr>
              <a:t> </a:t>
            </a:r>
            <a:r>
              <a:rPr lang="en-US" sz="1800" dirty="0" err="1">
                <a:latin typeface="Montserrat" panose="00000500000000000000" pitchFamily="2" charset="0"/>
              </a:rPr>
              <a:t>Informasi</a:t>
            </a:r>
            <a:endParaRPr lang="en-US" sz="1800" dirty="0">
              <a:latin typeface="Montserrat" panose="00000500000000000000" pitchFamily="2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CD2F1CD-D50C-4070-A928-7FB369FC61B8}"/>
              </a:ext>
            </a:extLst>
          </p:cNvPr>
          <p:cNvSpPr/>
          <p:nvPr/>
        </p:nvSpPr>
        <p:spPr>
          <a:xfrm>
            <a:off x="7678953" y="2858918"/>
            <a:ext cx="1150722" cy="11507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5">
            <a:extLst>
              <a:ext uri="{FF2B5EF4-FFF2-40B4-BE49-F238E27FC236}">
                <a16:creationId xmlns:a16="http://schemas.microsoft.com/office/drawing/2014/main" id="{B876AE33-BE6D-4FD7-BD18-520851B60850}"/>
              </a:ext>
            </a:extLst>
          </p:cNvPr>
          <p:cNvSpPr/>
          <p:nvPr/>
        </p:nvSpPr>
        <p:spPr>
          <a:xfrm>
            <a:off x="6882136" y="4009640"/>
            <a:ext cx="889686" cy="889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9F0EE-41B8-48A5-B056-620CF1D78C56}"/>
              </a:ext>
            </a:extLst>
          </p:cNvPr>
          <p:cNvSpPr txBox="1"/>
          <p:nvPr/>
        </p:nvSpPr>
        <p:spPr>
          <a:xfrm>
            <a:off x="4572000" y="2291636"/>
            <a:ext cx="417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8. Halaman </a:t>
            </a:r>
            <a:r>
              <a:rPr lang="en-US" sz="1800" b="0" dirty="0" err="1">
                <a:latin typeface="Montserrat" panose="00000500000000000000" pitchFamily="2" charset="0"/>
              </a:rPr>
              <a:t>persembahan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9. Kata </a:t>
            </a:r>
            <a:r>
              <a:rPr lang="en-US" sz="1800" b="0" dirty="0" err="1">
                <a:latin typeface="Montserrat" panose="00000500000000000000" pitchFamily="2" charset="0"/>
              </a:rPr>
              <a:t>pengantar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10. Daftar </a:t>
            </a:r>
            <a:r>
              <a:rPr lang="en-US" sz="1800" b="0" dirty="0" err="1">
                <a:latin typeface="Montserrat" panose="00000500000000000000" pitchFamily="2" charset="0"/>
              </a:rPr>
              <a:t>isi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11. </a:t>
            </a:r>
            <a:r>
              <a:rPr lang="en-US" sz="1800" b="0" dirty="0" err="1">
                <a:latin typeface="Montserrat" panose="00000500000000000000" pitchFamily="2" charset="0"/>
              </a:rPr>
              <a:t>Pendahuluan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12. </a:t>
            </a:r>
            <a:r>
              <a:rPr lang="en-US" sz="1800" b="0" dirty="0" err="1">
                <a:latin typeface="Montserrat" panose="00000500000000000000" pitchFamily="2" charset="0"/>
              </a:rPr>
              <a:t>Naskah</a:t>
            </a:r>
            <a:r>
              <a:rPr lang="en-US" sz="1800" b="0" dirty="0">
                <a:latin typeface="Montserrat" panose="00000500000000000000" pitchFamily="2" charset="0"/>
              </a:rPr>
              <a:t> (Teks)</a:t>
            </a: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13. </a:t>
            </a:r>
            <a:r>
              <a:rPr lang="en-US" sz="1800" b="0" dirty="0" err="1">
                <a:latin typeface="Montserrat" panose="00000500000000000000" pitchFamily="2" charset="0"/>
              </a:rPr>
              <a:t>Indeks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9250" indent="-20638">
              <a:buNone/>
            </a:pPr>
            <a:r>
              <a:rPr lang="en-US" sz="1800" b="0" dirty="0">
                <a:latin typeface="Montserrat" panose="00000500000000000000" pitchFamily="2" charset="0"/>
              </a:rPr>
              <a:t>14. </a:t>
            </a:r>
            <a:r>
              <a:rPr lang="en-US" sz="1800" b="0" dirty="0" err="1">
                <a:latin typeface="Montserrat" panose="00000500000000000000" pitchFamily="2" charset="0"/>
              </a:rPr>
              <a:t>Bibliografi</a:t>
            </a:r>
            <a:endParaRPr lang="en-US" sz="1800" b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855B9B96-39F9-4B93-BB02-4F1843410B04}"/>
              </a:ext>
            </a:extLst>
          </p:cNvPr>
          <p:cNvSpPr/>
          <p:nvPr/>
        </p:nvSpPr>
        <p:spPr>
          <a:xfrm>
            <a:off x="6666559" y="129050"/>
            <a:ext cx="786938" cy="786938"/>
          </a:xfrm>
          <a:prstGeom prst="ellipse">
            <a:avLst/>
          </a:prstGeom>
          <a:solidFill>
            <a:srgbClr val="E7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FF4A4F-9210-4357-8172-087AF1A82865}"/>
              </a:ext>
            </a:extLst>
          </p:cNvPr>
          <p:cNvSpPr txBox="1">
            <a:spLocks/>
          </p:cNvSpPr>
          <p:nvPr/>
        </p:nvSpPr>
        <p:spPr>
          <a:xfrm>
            <a:off x="8024537" y="260317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49EFE-DBBB-43B0-B9F3-64C1612D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63" y="414337"/>
            <a:ext cx="7696200" cy="396363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D. Daerah </a:t>
            </a:r>
            <a:r>
              <a:rPr lang="en-US" sz="2800" dirty="0" err="1"/>
              <a:t>Deskripsi</a:t>
            </a:r>
            <a:r>
              <a:rPr lang="en-US" sz="2800" dirty="0"/>
              <a:t>  &amp;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endParaRPr lang="en-US" sz="28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62541DB-7F66-473A-9881-85C45166B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636564"/>
              </p:ext>
            </p:extLst>
          </p:nvPr>
        </p:nvGraphicFramePr>
        <p:xfrm>
          <a:off x="422910" y="1332541"/>
          <a:ext cx="829818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DAERAH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SUMBER INFORMASI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Judul</a:t>
                      </a:r>
                      <a:r>
                        <a:rPr lang="en-US" dirty="0"/>
                        <a:t> &amp; </a:t>
                      </a:r>
                      <a:r>
                        <a:rPr lang="en-US" dirty="0" err="1"/>
                        <a:t>Perny</a:t>
                      </a:r>
                      <a:r>
                        <a:rPr lang="en-US" dirty="0"/>
                        <a:t>. P. </a:t>
                      </a:r>
                      <a:r>
                        <a:rPr lang="en-US" dirty="0" err="1"/>
                        <a:t>Jawab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Halaman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Edisi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Halaman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judul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halaman</a:t>
                      </a:r>
                      <a:r>
                        <a:rPr lang="en-US" dirty="0"/>
                        <a:t> lain, </a:t>
                      </a:r>
                      <a:r>
                        <a:rPr lang="en-US" dirty="0" err="1"/>
                        <a:t>kolofon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Khusus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tdk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dipakai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Terbitan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Halaman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judul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halaman</a:t>
                      </a:r>
                      <a:r>
                        <a:rPr lang="en-US" baseline="0" dirty="0"/>
                        <a:t> lain, </a:t>
                      </a:r>
                      <a:r>
                        <a:rPr lang="en-US" baseline="0" dirty="0" err="1"/>
                        <a:t>kolofon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Deskripsi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fisik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Terbitan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bersangkutan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Halaman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judul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halaman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judul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monograf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kulit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buku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bagian</a:t>
                      </a:r>
                      <a:r>
                        <a:rPr lang="en-US" dirty="0"/>
                        <a:t> lain </a:t>
                      </a:r>
                      <a:r>
                        <a:rPr lang="en-US" dirty="0" err="1"/>
                        <a:t>publikasi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Sumber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Nomor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Standar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Sumber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72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855B9B96-39F9-4B93-BB02-4F1843410B04}"/>
              </a:ext>
            </a:extLst>
          </p:cNvPr>
          <p:cNvSpPr/>
          <p:nvPr/>
        </p:nvSpPr>
        <p:spPr>
          <a:xfrm>
            <a:off x="6666559" y="129050"/>
            <a:ext cx="786938" cy="786938"/>
          </a:xfrm>
          <a:prstGeom prst="ellipse">
            <a:avLst/>
          </a:prstGeom>
          <a:solidFill>
            <a:srgbClr val="E7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FF4A4F-9210-4357-8172-087AF1A82865}"/>
              </a:ext>
            </a:extLst>
          </p:cNvPr>
          <p:cNvSpPr txBox="1">
            <a:spLocks/>
          </p:cNvSpPr>
          <p:nvPr/>
        </p:nvSpPr>
        <p:spPr>
          <a:xfrm>
            <a:off x="8024537" y="260317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49EFE-DBBB-43B0-B9F3-64C1612D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63" y="414337"/>
            <a:ext cx="7696200" cy="396363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E.  Daerah </a:t>
            </a:r>
            <a:r>
              <a:rPr lang="en-US" sz="2800" dirty="0" err="1"/>
              <a:t>Deskripsi</a:t>
            </a:r>
            <a:r>
              <a:rPr lang="en-US" sz="2800" dirty="0"/>
              <a:t> dan </a:t>
            </a:r>
            <a:r>
              <a:rPr lang="en-US" sz="2800" dirty="0" err="1"/>
              <a:t>Penggunaan</a:t>
            </a:r>
            <a:r>
              <a:rPr lang="en-US" sz="2800" dirty="0"/>
              <a:t> Tanda Baca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64B7E9D-E145-45E9-BBEC-FE577B26B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87113"/>
              </p:ext>
            </p:extLst>
          </p:nvPr>
        </p:nvGraphicFramePr>
        <p:xfrm>
          <a:off x="457200" y="1332541"/>
          <a:ext cx="8229600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DAERAH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TANDA BACA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UNSUR</a:t>
                      </a:r>
                    </a:p>
                  </a:txBody>
                  <a:tcPr>
                    <a:solidFill>
                      <a:srgbClr val="3E4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Judul</a:t>
                      </a:r>
                      <a:r>
                        <a:rPr lang="en-US" baseline="0" dirty="0"/>
                        <a:t> &amp; </a:t>
                      </a:r>
                      <a:r>
                        <a:rPr lang="en-US" baseline="0" dirty="0" err="1"/>
                        <a:t>Pernyataan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Tanggungjawab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 } (</a:t>
                      </a:r>
                      <a:r>
                        <a:rPr lang="en-US" dirty="0" err="1"/>
                        <a:t>kurung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siku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Judul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sebenarnya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(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Pernyataan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bahan</a:t>
                      </a:r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umum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  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Judul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paralel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baseline="0" dirty="0"/>
                        <a:t>  (</a:t>
                      </a:r>
                      <a:r>
                        <a:rPr lang="en-US" baseline="0" dirty="0" err="1"/>
                        <a:t>garis</a:t>
                      </a:r>
                      <a:r>
                        <a:rPr lang="en-US" baseline="0" dirty="0"/>
                        <a:t> miring)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Judul</a:t>
                      </a:r>
                      <a:r>
                        <a:rPr lang="en-US" baseline="0" dirty="0"/>
                        <a:t> lain/</a:t>
                      </a:r>
                      <a:r>
                        <a:rPr lang="en-US" baseline="0" dirty="0" err="1"/>
                        <a:t>anak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judul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 –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strep-</a:t>
                      </a:r>
                    </a:p>
                    <a:p>
                      <a:r>
                        <a:rPr lang="en-US" dirty="0"/>
                        <a:t>     strep)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 </a:t>
                      </a:r>
                      <a:r>
                        <a:rPr lang="en-US" dirty="0" err="1"/>
                        <a:t>Perny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Tanggung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jawab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Edisi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Pernyataan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edisi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khusus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terbitan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berseri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kartografi</a:t>
                      </a:r>
                      <a:r>
                        <a:rPr lang="en-US" dirty="0"/>
                        <a:t>, AV.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6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855B9B96-39F9-4B93-BB02-4F1843410B04}"/>
              </a:ext>
            </a:extLst>
          </p:cNvPr>
          <p:cNvSpPr/>
          <p:nvPr/>
        </p:nvSpPr>
        <p:spPr>
          <a:xfrm>
            <a:off x="6666559" y="129050"/>
            <a:ext cx="786938" cy="786938"/>
          </a:xfrm>
          <a:prstGeom prst="ellipse">
            <a:avLst/>
          </a:prstGeom>
          <a:solidFill>
            <a:srgbClr val="E7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5FF4A4F-9210-4357-8172-087AF1A82865}"/>
              </a:ext>
            </a:extLst>
          </p:cNvPr>
          <p:cNvSpPr txBox="1">
            <a:spLocks/>
          </p:cNvSpPr>
          <p:nvPr/>
        </p:nvSpPr>
        <p:spPr>
          <a:xfrm>
            <a:off x="8024537" y="260317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49EFE-DBBB-43B0-B9F3-64C1612D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63" y="414337"/>
            <a:ext cx="7696200" cy="396363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E.  Daerah </a:t>
            </a:r>
            <a:r>
              <a:rPr lang="en-US" sz="2800" dirty="0" err="1"/>
              <a:t>Deskripsi</a:t>
            </a:r>
            <a:r>
              <a:rPr lang="en-US" sz="2800" dirty="0"/>
              <a:t> dan </a:t>
            </a:r>
            <a:r>
              <a:rPr lang="en-US" sz="2800" dirty="0" err="1"/>
              <a:t>Penggunaan</a:t>
            </a:r>
            <a:r>
              <a:rPr lang="en-US" sz="2800" dirty="0"/>
              <a:t> Tanda Baca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DFFD967-DE8F-49CF-A492-DBDA2EEEE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13548"/>
              </p:ext>
            </p:extLst>
          </p:nvPr>
        </p:nvGraphicFramePr>
        <p:xfrm>
          <a:off x="457200" y="1332541"/>
          <a:ext cx="8229600" cy="364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5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Penerbitan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 -- (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strep-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   strep)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Tempat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terbit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 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Nama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penerbit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,  (</a:t>
                      </a:r>
                      <a:r>
                        <a:rPr lang="en-US" dirty="0" err="1"/>
                        <a:t>koma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Tahun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Deskrip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fisik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halaman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jilid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 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Pernyataan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ilustrasi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; 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Ukuran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14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Seri (</a:t>
                      </a:r>
                      <a:r>
                        <a:rPr lang="en-US" dirty="0" err="1"/>
                        <a:t>ditulis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kurung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 --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strep-</a:t>
                      </a:r>
                    </a:p>
                    <a:p>
                      <a:r>
                        <a:rPr lang="en-US" dirty="0"/>
                        <a:t>     strep)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Judul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;  (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Nomor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Nomor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standar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0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A079D99-9FAD-4F3B-984D-897FB885C2E1}"/>
              </a:ext>
            </a:extLst>
          </p:cNvPr>
          <p:cNvSpPr/>
          <p:nvPr/>
        </p:nvSpPr>
        <p:spPr>
          <a:xfrm>
            <a:off x="6609736" y="92537"/>
            <a:ext cx="786938" cy="7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C422D-C590-4546-A610-C5B81B3A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43" y="1154908"/>
            <a:ext cx="3012281" cy="3357562"/>
          </a:xfrm>
        </p:spPr>
        <p:txBody>
          <a:bodyPr anchor="ctr">
            <a:noAutofit/>
          </a:bodyPr>
          <a:lstStyle/>
          <a:p>
            <a:r>
              <a:rPr lang="en-US" sz="2400" dirty="0"/>
              <a:t>NAMA			</a:t>
            </a:r>
          </a:p>
          <a:p>
            <a:endParaRPr lang="en-US" sz="2400" dirty="0"/>
          </a:p>
          <a:p>
            <a:r>
              <a:rPr lang="en-US" sz="2400" dirty="0"/>
              <a:t>JABATAN	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ALAMAT  RUMAH 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HP </a:t>
            </a:r>
            <a:endParaRPr lang="en-US" sz="2400" dirty="0">
              <a:latin typeface="Montserrat" panose="00000500000000000000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8F8C9-9363-411D-9575-F40C87BD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72605"/>
            <a:ext cx="7696200" cy="396363"/>
          </a:xfrm>
        </p:spPr>
        <p:txBody>
          <a:bodyPr>
            <a:noAutofit/>
          </a:bodyPr>
          <a:lstStyle/>
          <a:p>
            <a:pPr>
              <a:tabLst>
                <a:tab pos="2689225" algn="l"/>
              </a:tabLst>
            </a:pPr>
            <a:r>
              <a:rPr lang="es-ES" sz="4400" b="1" dirty="0">
                <a:latin typeface="Poiret One" panose="02000000000000000000" pitchFamily="2" charset="0"/>
              </a:rPr>
              <a:t>BIODATA</a:t>
            </a:r>
            <a:endParaRPr lang="en-US" sz="4400" b="1" dirty="0">
              <a:latin typeface="Poiret One" panose="020000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55FC62-5D89-44C1-8257-061CA82196EE}"/>
              </a:ext>
            </a:extLst>
          </p:cNvPr>
          <p:cNvSpPr txBox="1">
            <a:spLocks/>
          </p:cNvSpPr>
          <p:nvPr/>
        </p:nvSpPr>
        <p:spPr>
          <a:xfrm>
            <a:off x="8024537" y="271203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0C91736-4B1E-401D-B4E6-24B5B2C98303}"/>
              </a:ext>
            </a:extLst>
          </p:cNvPr>
          <p:cNvSpPr txBox="1">
            <a:spLocks/>
          </p:cNvSpPr>
          <p:nvPr/>
        </p:nvSpPr>
        <p:spPr>
          <a:xfrm>
            <a:off x="3857624" y="1154908"/>
            <a:ext cx="4958913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: </a:t>
            </a:r>
            <a:r>
              <a:rPr lang="en-US" sz="2400" dirty="0" err="1"/>
              <a:t>Hermin</a:t>
            </a:r>
            <a:r>
              <a:rPr lang="en-US" sz="2400" dirty="0"/>
              <a:t> </a:t>
            </a:r>
            <a:r>
              <a:rPr lang="en-US" sz="2400" dirty="0" err="1"/>
              <a:t>Riu</a:t>
            </a:r>
            <a:r>
              <a:rPr lang="en-US" sz="2400" dirty="0"/>
              <a:t>, </a:t>
            </a:r>
            <a:r>
              <a:rPr lang="en-US" sz="2400" dirty="0" err="1"/>
              <a:t>S.Sos</a:t>
            </a:r>
            <a:r>
              <a:rPr lang="en-US" sz="2400" dirty="0"/>
              <a:t>			</a:t>
            </a:r>
          </a:p>
          <a:p>
            <a:endParaRPr lang="en-US" sz="2400" dirty="0"/>
          </a:p>
          <a:p>
            <a:r>
              <a:rPr lang="en-US" sz="2400" dirty="0"/>
              <a:t>: </a:t>
            </a:r>
            <a:r>
              <a:rPr lang="en-US" sz="2400" dirty="0" err="1"/>
              <a:t>Pustakawan</a:t>
            </a:r>
            <a:r>
              <a:rPr lang="en-US" sz="2400" dirty="0"/>
              <a:t> Madya	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: Jl. </a:t>
            </a:r>
            <a:r>
              <a:rPr lang="en-US" sz="2400" dirty="0" err="1"/>
              <a:t>Patut</a:t>
            </a:r>
            <a:r>
              <a:rPr lang="en-US" sz="2400" dirty="0"/>
              <a:t> Gg. </a:t>
            </a:r>
            <a:r>
              <a:rPr lang="en-US" sz="2400" dirty="0" err="1"/>
              <a:t>Kamboja</a:t>
            </a:r>
            <a:r>
              <a:rPr lang="en-US" sz="2400" dirty="0"/>
              <a:t> I No. 8</a:t>
            </a:r>
          </a:p>
          <a:p>
            <a:r>
              <a:rPr lang="en-US" sz="2400" dirty="0"/>
              <a:t>   </a:t>
            </a:r>
            <a:r>
              <a:rPr lang="en-US" sz="2400" dirty="0" err="1"/>
              <a:t>Pejeruk</a:t>
            </a:r>
            <a:endParaRPr lang="en-US" sz="2400" dirty="0"/>
          </a:p>
          <a:p>
            <a:r>
              <a:rPr lang="en-US" sz="2400" dirty="0"/>
              <a:t>		</a:t>
            </a:r>
          </a:p>
          <a:p>
            <a:r>
              <a:rPr lang="en-US" sz="2400" dirty="0"/>
              <a:t>: 08175775469</a:t>
            </a:r>
          </a:p>
        </p:txBody>
      </p:sp>
    </p:spTree>
    <p:extLst>
      <p:ext uri="{BB962C8B-B14F-4D97-AF65-F5344CB8AC3E}">
        <p14:creationId xmlns:p14="http://schemas.microsoft.com/office/powerpoint/2010/main" val="313968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>
            <a:extLst>
              <a:ext uri="{FF2B5EF4-FFF2-40B4-BE49-F238E27FC236}">
                <a16:creationId xmlns:a16="http://schemas.microsoft.com/office/drawing/2014/main" id="{FE611DB8-A1CC-45CE-8421-B98800A0859F}"/>
              </a:ext>
            </a:extLst>
          </p:cNvPr>
          <p:cNvSpPr/>
          <p:nvPr/>
        </p:nvSpPr>
        <p:spPr>
          <a:xfrm>
            <a:off x="5215109" y="129050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8BC31A-972A-4408-9536-05F4644E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66489"/>
            <a:ext cx="7696200" cy="396363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 2. </a:t>
            </a:r>
            <a:r>
              <a:rPr lang="en-US" dirty="0" err="1"/>
              <a:t>Singkatan</a:t>
            </a:r>
            <a:endParaRPr lang="en-US" dirty="0"/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91A120D9-5B58-4BDA-BE52-1BDD4460FDFF}"/>
              </a:ext>
            </a:extLst>
          </p:cNvPr>
          <p:cNvSpPr txBox="1">
            <a:spLocks/>
          </p:cNvSpPr>
          <p:nvPr/>
        </p:nvSpPr>
        <p:spPr>
          <a:xfrm>
            <a:off x="8024537" y="271203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127" name="Content Placeholder 1">
            <a:extLst>
              <a:ext uri="{FF2B5EF4-FFF2-40B4-BE49-F238E27FC236}">
                <a16:creationId xmlns:a16="http://schemas.microsoft.com/office/drawing/2014/main" id="{95B606BF-680F-4C8C-A2AD-F318A4893F0A}"/>
              </a:ext>
            </a:extLst>
          </p:cNvPr>
          <p:cNvSpPr txBox="1">
            <a:spLocks/>
          </p:cNvSpPr>
          <p:nvPr/>
        </p:nvSpPr>
        <p:spPr>
          <a:xfrm>
            <a:off x="1356995" y="1395579"/>
            <a:ext cx="7344093" cy="18165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0" dirty="0">
                <a:latin typeface="Montserrat" panose="00000500000000000000" pitchFamily="2" charset="0"/>
              </a:rPr>
              <a:t>Ada </a:t>
            </a:r>
            <a:r>
              <a:rPr lang="en-US" sz="1900" b="0" dirty="0" err="1">
                <a:latin typeface="Montserrat" panose="00000500000000000000" pitchFamily="2" charset="0"/>
              </a:rPr>
              <a:t>beberapa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singkatan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sering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digunakan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dalam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katalog</a:t>
            </a:r>
            <a:r>
              <a:rPr lang="en-US" sz="1900" b="0" dirty="0">
                <a:latin typeface="Montserrat" panose="00000500000000000000" pitchFamily="2" charset="0"/>
              </a:rPr>
              <a:t>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900" b="0" dirty="0">
                <a:latin typeface="Montserrat" panose="00000500000000000000" pitchFamily="2" charset="0"/>
              </a:rPr>
              <a:t>   1.  </a:t>
            </a:r>
            <a:r>
              <a:rPr lang="en-US" sz="1900" b="0" dirty="0" err="1">
                <a:latin typeface="Montserrat" panose="00000500000000000000" pitchFamily="2" charset="0"/>
              </a:rPr>
              <a:t>s.l.</a:t>
            </a:r>
            <a:r>
              <a:rPr lang="en-US" sz="1900" b="0" dirty="0">
                <a:latin typeface="Montserrat" panose="00000500000000000000" pitchFamily="2" charset="0"/>
              </a:rPr>
              <a:t>    =  sine loco (</a:t>
            </a:r>
            <a:r>
              <a:rPr lang="en-US" sz="1900" b="0" dirty="0" err="1">
                <a:latin typeface="Montserrat" panose="00000500000000000000" pitchFamily="2" charset="0"/>
              </a:rPr>
              <a:t>tempat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terbit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tidak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diketahui</a:t>
            </a:r>
            <a:r>
              <a:rPr lang="en-US" sz="1900" b="0" dirty="0">
                <a:latin typeface="Montserrat" panose="00000500000000000000" pitchFamily="2" charset="0"/>
              </a:rPr>
              <a:t>)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900" b="0" dirty="0">
                <a:latin typeface="Montserrat" panose="00000500000000000000" pitchFamily="2" charset="0"/>
              </a:rPr>
              <a:t>	2.  </a:t>
            </a:r>
            <a:r>
              <a:rPr lang="en-US" sz="1900" b="0" dirty="0" err="1">
                <a:latin typeface="Montserrat" panose="00000500000000000000" pitchFamily="2" charset="0"/>
              </a:rPr>
              <a:t>s.n</a:t>
            </a:r>
            <a:r>
              <a:rPr lang="en-US" sz="1900" b="0" dirty="0">
                <a:latin typeface="Montserrat" panose="00000500000000000000" pitchFamily="2" charset="0"/>
              </a:rPr>
              <a:t>.   =  sine </a:t>
            </a:r>
            <a:r>
              <a:rPr lang="en-US" sz="1900" b="0" dirty="0" err="1">
                <a:latin typeface="Montserrat" panose="00000500000000000000" pitchFamily="2" charset="0"/>
              </a:rPr>
              <a:t>nonime</a:t>
            </a:r>
            <a:r>
              <a:rPr lang="en-US" sz="1900" b="0" dirty="0">
                <a:latin typeface="Montserrat" panose="00000500000000000000" pitchFamily="2" charset="0"/>
              </a:rPr>
              <a:t> (</a:t>
            </a:r>
            <a:r>
              <a:rPr lang="en-US" sz="1900" b="0" dirty="0" err="1">
                <a:latin typeface="Montserrat" panose="00000500000000000000" pitchFamily="2" charset="0"/>
              </a:rPr>
              <a:t>nama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penerbit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tidak</a:t>
            </a:r>
            <a:r>
              <a:rPr lang="en-US" sz="1900" b="0" dirty="0">
                <a:latin typeface="Montserrat" panose="00000500000000000000" pitchFamily="2" charset="0"/>
              </a:rPr>
              <a:t> </a:t>
            </a:r>
            <a:r>
              <a:rPr lang="en-US" sz="1900" b="0" dirty="0" err="1">
                <a:latin typeface="Montserrat" panose="00000500000000000000" pitchFamily="2" charset="0"/>
              </a:rPr>
              <a:t>diketahui</a:t>
            </a:r>
            <a:r>
              <a:rPr lang="en-US" sz="1900" b="0" dirty="0">
                <a:latin typeface="Montserrat" panose="00000500000000000000" pitchFamily="2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900" b="0" dirty="0">
                <a:latin typeface="Montserrat" panose="00000500000000000000" pitchFamily="2" charset="0"/>
              </a:rPr>
              <a:t>  	3. cm.    =  centimeter</a:t>
            </a:r>
          </a:p>
        </p:txBody>
      </p:sp>
    </p:spTree>
    <p:extLst>
      <p:ext uri="{BB962C8B-B14F-4D97-AF65-F5344CB8AC3E}">
        <p14:creationId xmlns:p14="http://schemas.microsoft.com/office/powerpoint/2010/main" val="561020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  <p:bldP spid="1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4DA140-4FA5-46C0-8C6B-818F48C7631E}"/>
              </a:ext>
            </a:extLst>
          </p:cNvPr>
          <p:cNvSpPr/>
          <p:nvPr/>
        </p:nvSpPr>
        <p:spPr>
          <a:xfrm>
            <a:off x="728662" y="4449408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FE611DB8-A1CC-45CE-8421-B98800A0859F}"/>
              </a:ext>
            </a:extLst>
          </p:cNvPr>
          <p:cNvSpPr/>
          <p:nvPr/>
        </p:nvSpPr>
        <p:spPr>
          <a:xfrm>
            <a:off x="5215109" y="129050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8BC31A-972A-4408-9536-05F4644E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66489"/>
            <a:ext cx="7696200" cy="396363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Katalog</a:t>
            </a:r>
            <a:endParaRPr lang="en-US" dirty="0"/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91A120D9-5B58-4BDA-BE52-1BDD4460FDFF}"/>
              </a:ext>
            </a:extLst>
          </p:cNvPr>
          <p:cNvSpPr txBox="1">
            <a:spLocks/>
          </p:cNvSpPr>
          <p:nvPr/>
        </p:nvSpPr>
        <p:spPr>
          <a:xfrm>
            <a:off x="8024537" y="271203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66830FE-4996-46C8-8F93-AC51DC52F264}"/>
              </a:ext>
            </a:extLst>
          </p:cNvPr>
          <p:cNvSpPr txBox="1">
            <a:spLocks/>
          </p:cNvSpPr>
          <p:nvPr/>
        </p:nvSpPr>
        <p:spPr>
          <a:xfrm>
            <a:off x="866776" y="1160698"/>
            <a:ext cx="6065044" cy="33324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591.5      (1)                                     (2)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Nur        </a:t>
            </a:r>
            <a:r>
              <a:rPr lang="en-US" sz="1600" b="0" dirty="0" err="1">
                <a:latin typeface="Montserrat" panose="00000500000000000000" pitchFamily="2" charset="0"/>
              </a:rPr>
              <a:t>Nurdin</a:t>
            </a:r>
            <a:r>
              <a:rPr lang="en-US" sz="1600" b="0" dirty="0">
                <a:latin typeface="Montserrat" panose="00000500000000000000" pitchFamily="2" charset="0"/>
              </a:rPr>
              <a:t> Muhammad </a:t>
            </a:r>
            <a:r>
              <a:rPr lang="en-US" sz="1600" b="0" dirty="0" err="1">
                <a:latin typeface="Montserrat" panose="00000500000000000000" pitchFamily="2" charset="0"/>
              </a:rPr>
              <a:t>Suin</a:t>
            </a:r>
            <a:r>
              <a:rPr lang="en-US" sz="1600" b="0" dirty="0">
                <a:latin typeface="Montserrat" panose="00000500000000000000" pitchFamily="2" charset="0"/>
              </a:rPr>
              <a:t>                                   (3)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e                    </a:t>
            </a:r>
            <a:r>
              <a:rPr lang="en-US" sz="1600" b="0" dirty="0" err="1">
                <a:latin typeface="Montserrat" panose="00000500000000000000" pitchFamily="2" charset="0"/>
              </a:rPr>
              <a:t>Ekologi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hewan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tanah</a:t>
            </a:r>
            <a:r>
              <a:rPr lang="en-US" sz="1600" b="0" dirty="0">
                <a:latin typeface="Montserrat" panose="00000500000000000000" pitchFamily="2" charset="0"/>
              </a:rPr>
              <a:t> / </a:t>
            </a:r>
            <a:r>
              <a:rPr lang="en-US" sz="1600" b="0" dirty="0" err="1">
                <a:latin typeface="Montserrat" panose="00000500000000000000" pitchFamily="2" charset="0"/>
              </a:rPr>
              <a:t>Nurdin</a:t>
            </a:r>
            <a:r>
              <a:rPr lang="en-US" sz="1600" b="0" dirty="0">
                <a:latin typeface="Montserrat" panose="00000500000000000000" pitchFamily="2" charset="0"/>
              </a:rPr>
              <a:t>  Muhammad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                  </a:t>
            </a:r>
            <a:r>
              <a:rPr lang="en-US" sz="1600" b="0" dirty="0" err="1">
                <a:latin typeface="Montserrat" panose="00000500000000000000" pitchFamily="2" charset="0"/>
              </a:rPr>
              <a:t>Suin</a:t>
            </a:r>
            <a:r>
              <a:rPr lang="en-US" sz="1600" b="0" dirty="0">
                <a:latin typeface="Montserrat" panose="00000500000000000000" pitchFamily="2" charset="0"/>
              </a:rPr>
              <a:t>. – </a:t>
            </a:r>
            <a:r>
              <a:rPr lang="en-US" sz="1600" b="0" dirty="0" err="1">
                <a:latin typeface="Montserrat" panose="00000500000000000000" pitchFamily="2" charset="0"/>
              </a:rPr>
              <a:t>Cetakan</a:t>
            </a:r>
            <a:r>
              <a:rPr lang="en-US" sz="1600" b="0" dirty="0">
                <a:latin typeface="Montserrat" panose="00000500000000000000" pitchFamily="2" charset="0"/>
              </a:rPr>
              <a:t> 4. --  Jakarta : </a:t>
            </a:r>
            <a:r>
              <a:rPr lang="en-US" sz="1600" b="0" dirty="0" err="1">
                <a:latin typeface="Montserrat" panose="00000500000000000000" pitchFamily="2" charset="0"/>
              </a:rPr>
              <a:t>Bumi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Aksara</a:t>
            </a:r>
            <a:r>
              <a:rPr lang="en-US" sz="1600" b="0" dirty="0">
                <a:latin typeface="Montserrat" panose="00000500000000000000" pitchFamily="2" charset="0"/>
              </a:rPr>
              <a:t>, 1989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 (4)                 xii, 189 </a:t>
            </a:r>
            <a:r>
              <a:rPr lang="en-US" sz="1600" b="0" dirty="0" err="1">
                <a:latin typeface="Montserrat" panose="00000500000000000000" pitchFamily="2" charset="0"/>
              </a:rPr>
              <a:t>halaman</a:t>
            </a:r>
            <a:r>
              <a:rPr lang="en-US" sz="1600" b="0" dirty="0">
                <a:latin typeface="Montserrat" panose="00000500000000000000" pitchFamily="2" charset="0"/>
              </a:rPr>
              <a:t>. ; 21 cm.                              (5)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 (6)               </a:t>
            </a:r>
            <a:r>
              <a:rPr lang="en-US" sz="1600" b="0" dirty="0" err="1">
                <a:latin typeface="Montserrat" panose="00000500000000000000" pitchFamily="2" charset="0"/>
              </a:rPr>
              <a:t>Bibliografi</a:t>
            </a:r>
            <a:r>
              <a:rPr lang="en-US" sz="1600" b="0" dirty="0">
                <a:latin typeface="Montserrat" panose="00000500000000000000" pitchFamily="2" charset="0"/>
              </a:rPr>
              <a:t> : </a:t>
            </a:r>
            <a:r>
              <a:rPr lang="en-US" sz="1600" b="0" dirty="0" err="1">
                <a:latin typeface="Montserrat" panose="00000500000000000000" pitchFamily="2" charset="0"/>
              </a:rPr>
              <a:t>hlm</a:t>
            </a:r>
            <a:r>
              <a:rPr lang="en-US" sz="1600" b="0" dirty="0">
                <a:latin typeface="Montserrat" panose="00000500000000000000" pitchFamily="2" charset="0"/>
              </a:rPr>
              <a:t>. 184-189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 (7)    	        ISBN: 979-526-082-0</a:t>
            </a:r>
          </a:p>
          <a:p>
            <a:pPr>
              <a:buFont typeface="Arial" panose="020B0604020202020204" pitchFamily="34" charset="0"/>
              <a:buNone/>
            </a:pPr>
            <a:endParaRPr lang="en-US" sz="16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(8)     	    I. </a:t>
            </a:r>
            <a:r>
              <a:rPr lang="en-US" sz="1600" b="0" dirty="0" err="1">
                <a:latin typeface="Montserrat" panose="00000500000000000000" pitchFamily="2" charset="0"/>
              </a:rPr>
              <a:t>Ekologi</a:t>
            </a:r>
            <a:r>
              <a:rPr lang="en-US" sz="1600" b="0" dirty="0">
                <a:latin typeface="Montserrat" panose="00000500000000000000" pitchFamily="2" charset="0"/>
              </a:rPr>
              <a:t> Tanah   1. </a:t>
            </a:r>
            <a:r>
              <a:rPr lang="en-US" sz="1600" b="0" dirty="0" err="1">
                <a:latin typeface="Montserrat" panose="00000500000000000000" pitchFamily="2" charset="0"/>
              </a:rPr>
              <a:t>Judul</a:t>
            </a:r>
            <a:endParaRPr lang="en-US" sz="1600" b="0" dirty="0">
              <a:latin typeface="Montserrat" panose="000005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E214A4-C128-4CDF-9FBC-C07CFBBB6876}"/>
              </a:ext>
            </a:extLst>
          </p:cNvPr>
          <p:cNvCxnSpPr>
            <a:cxnSpLocks/>
          </p:cNvCxnSpPr>
          <p:nvPr/>
        </p:nvCxnSpPr>
        <p:spPr>
          <a:xfrm flipV="1">
            <a:off x="3174518" y="1351722"/>
            <a:ext cx="724780" cy="14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D1EEE1-DC72-45DB-AB76-750B0AACD991}"/>
              </a:ext>
            </a:extLst>
          </p:cNvPr>
          <p:cNvCxnSpPr>
            <a:cxnSpLocks/>
          </p:cNvCxnSpPr>
          <p:nvPr/>
        </p:nvCxnSpPr>
        <p:spPr>
          <a:xfrm>
            <a:off x="1480930" y="1351722"/>
            <a:ext cx="238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DDC522-A3BD-4329-B77A-DE48156B60B2}"/>
              </a:ext>
            </a:extLst>
          </p:cNvPr>
          <p:cNvCxnSpPr>
            <a:cxnSpLocks/>
          </p:cNvCxnSpPr>
          <p:nvPr/>
        </p:nvCxnSpPr>
        <p:spPr>
          <a:xfrm flipV="1">
            <a:off x="4572000" y="1639957"/>
            <a:ext cx="1191918" cy="18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4B2105-A8DD-43DB-90A6-A934B8C8A31D}"/>
              </a:ext>
            </a:extLst>
          </p:cNvPr>
          <p:cNvCxnSpPr>
            <a:cxnSpLocks/>
          </p:cNvCxnSpPr>
          <p:nvPr/>
        </p:nvCxnSpPr>
        <p:spPr>
          <a:xfrm flipV="1">
            <a:off x="1351721" y="2381552"/>
            <a:ext cx="1222513" cy="300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9FCAB2-62B5-4692-BF6A-6EEEC6A2D655}"/>
              </a:ext>
            </a:extLst>
          </p:cNvPr>
          <p:cNvCxnSpPr>
            <a:cxnSpLocks/>
          </p:cNvCxnSpPr>
          <p:nvPr/>
        </p:nvCxnSpPr>
        <p:spPr>
          <a:xfrm flipH="1" flipV="1">
            <a:off x="5167959" y="2427531"/>
            <a:ext cx="964484" cy="144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F31D7B-CF84-43B6-B45D-7B7142B85C50}"/>
              </a:ext>
            </a:extLst>
          </p:cNvPr>
          <p:cNvCxnSpPr>
            <a:cxnSpLocks/>
          </p:cNvCxnSpPr>
          <p:nvPr/>
        </p:nvCxnSpPr>
        <p:spPr>
          <a:xfrm flipV="1">
            <a:off x="1351721" y="2735061"/>
            <a:ext cx="1321905" cy="424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ED1B97-8EDF-4E6B-B207-105F752FD59A}"/>
              </a:ext>
            </a:extLst>
          </p:cNvPr>
          <p:cNvCxnSpPr>
            <a:cxnSpLocks/>
          </p:cNvCxnSpPr>
          <p:nvPr/>
        </p:nvCxnSpPr>
        <p:spPr>
          <a:xfrm flipV="1">
            <a:off x="1272209" y="4147208"/>
            <a:ext cx="487017" cy="4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857D7E-F22E-40F6-B0F3-64BF720662DC}"/>
              </a:ext>
            </a:extLst>
          </p:cNvPr>
          <p:cNvCxnSpPr>
            <a:cxnSpLocks/>
          </p:cNvCxnSpPr>
          <p:nvPr/>
        </p:nvCxnSpPr>
        <p:spPr>
          <a:xfrm flipV="1">
            <a:off x="1351721" y="3424810"/>
            <a:ext cx="660952" cy="13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4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4DA140-4FA5-46C0-8C6B-818F48C7631E}"/>
              </a:ext>
            </a:extLst>
          </p:cNvPr>
          <p:cNvSpPr/>
          <p:nvPr/>
        </p:nvSpPr>
        <p:spPr>
          <a:xfrm>
            <a:off x="728662" y="4449408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FE611DB8-A1CC-45CE-8421-B98800A0859F}"/>
              </a:ext>
            </a:extLst>
          </p:cNvPr>
          <p:cNvSpPr/>
          <p:nvPr/>
        </p:nvSpPr>
        <p:spPr>
          <a:xfrm>
            <a:off x="5215109" y="129050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8BC31A-972A-4408-9536-05F4644E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66489"/>
            <a:ext cx="7696200" cy="396363"/>
          </a:xfrm>
        </p:spPr>
        <p:txBody>
          <a:bodyPr>
            <a:noAutofit/>
          </a:bodyPr>
          <a:lstStyle/>
          <a:p>
            <a:pPr algn="l"/>
            <a:r>
              <a:rPr lang="en-US" dirty="0" err="1"/>
              <a:t>Keterangan</a:t>
            </a:r>
            <a:r>
              <a:rPr lang="en-US" dirty="0"/>
              <a:t> : </a:t>
            </a:r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91A120D9-5B58-4BDA-BE52-1BDD4460FDFF}"/>
              </a:ext>
            </a:extLst>
          </p:cNvPr>
          <p:cNvSpPr txBox="1">
            <a:spLocks/>
          </p:cNvSpPr>
          <p:nvPr/>
        </p:nvSpPr>
        <p:spPr>
          <a:xfrm>
            <a:off x="8024537" y="271203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66830FE-4996-46C8-8F93-AC51DC52F264}"/>
              </a:ext>
            </a:extLst>
          </p:cNvPr>
          <p:cNvSpPr txBox="1">
            <a:spLocks/>
          </p:cNvSpPr>
          <p:nvPr/>
        </p:nvSpPr>
        <p:spPr>
          <a:xfrm>
            <a:off x="866775" y="1253426"/>
            <a:ext cx="7548563" cy="29826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b="0" dirty="0">
                <a:latin typeface="Montserrat" panose="00000500000000000000" pitchFamily="2" charset="0"/>
              </a:rPr>
              <a:t>Cull Number (</a:t>
            </a:r>
            <a:r>
              <a:rPr lang="en-US" sz="1800" b="0" dirty="0" err="1">
                <a:latin typeface="Montserrat" panose="00000500000000000000" pitchFamily="2" charset="0"/>
              </a:rPr>
              <a:t>Nomor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panggil</a:t>
            </a:r>
            <a:r>
              <a:rPr lang="en-US" sz="1800" b="0" dirty="0">
                <a:latin typeface="Montserrat" panose="00000500000000000000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Tajuk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Entri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nama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pengarang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Keterangan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judul</a:t>
            </a:r>
            <a:r>
              <a:rPr lang="en-US" sz="1800" b="0" dirty="0">
                <a:latin typeface="Montserrat" panose="00000500000000000000" pitchFamily="2" charset="0"/>
              </a:rPr>
              <a:t> dan </a:t>
            </a:r>
            <a:r>
              <a:rPr lang="en-US" sz="1800" b="0" dirty="0" err="1">
                <a:latin typeface="Montserrat" panose="00000500000000000000" pitchFamily="2" charset="0"/>
              </a:rPr>
              <a:t>penanggungjawab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Keterangan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Edisi</a:t>
            </a:r>
            <a:r>
              <a:rPr lang="en-US" sz="1800" b="0" dirty="0">
                <a:latin typeface="Montserrat" panose="00000500000000000000" pitchFamily="2" charset="0"/>
              </a:rPr>
              <a:t>, </a:t>
            </a:r>
            <a:r>
              <a:rPr lang="en-US" sz="1800" b="0" dirty="0" err="1">
                <a:latin typeface="Montserrat" panose="00000500000000000000" pitchFamily="2" charset="0"/>
              </a:rPr>
              <a:t>cetakan</a:t>
            </a:r>
            <a:endParaRPr lang="en-US" sz="1800" b="0" dirty="0"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Impresium</a:t>
            </a:r>
            <a:r>
              <a:rPr lang="en-US" sz="1800" b="0" dirty="0">
                <a:latin typeface="Montserrat" panose="00000500000000000000" pitchFamily="2" charset="0"/>
              </a:rPr>
              <a:t> ( Kota </a:t>
            </a:r>
            <a:r>
              <a:rPr lang="en-US" sz="1800" b="0" dirty="0" err="1">
                <a:latin typeface="Montserrat" panose="00000500000000000000" pitchFamily="2" charset="0"/>
              </a:rPr>
              <a:t>terbit</a:t>
            </a:r>
            <a:r>
              <a:rPr lang="en-US" sz="1800" b="0" dirty="0">
                <a:latin typeface="Montserrat" panose="00000500000000000000" pitchFamily="2" charset="0"/>
              </a:rPr>
              <a:t>, </a:t>
            </a:r>
            <a:r>
              <a:rPr lang="en-US" sz="1800" b="0" dirty="0" err="1">
                <a:latin typeface="Montserrat" panose="00000500000000000000" pitchFamily="2" charset="0"/>
              </a:rPr>
              <a:t>Penerbit</a:t>
            </a:r>
            <a:r>
              <a:rPr lang="en-US" sz="1800" b="0" dirty="0">
                <a:latin typeface="Montserrat" panose="00000500000000000000" pitchFamily="2" charset="0"/>
              </a:rPr>
              <a:t> &amp; </a:t>
            </a:r>
            <a:r>
              <a:rPr lang="en-US" sz="1800" b="0" dirty="0" err="1">
                <a:latin typeface="Montserrat" panose="00000500000000000000" pitchFamily="2" charset="0"/>
              </a:rPr>
              <a:t>tahun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terbit</a:t>
            </a:r>
            <a:r>
              <a:rPr lang="en-US" sz="1800" b="0" dirty="0">
                <a:latin typeface="Montserrat" panose="00000500000000000000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Kolasi</a:t>
            </a:r>
            <a:r>
              <a:rPr lang="en-US" sz="1800" b="0" dirty="0">
                <a:latin typeface="Montserrat" panose="00000500000000000000" pitchFamily="2" charset="0"/>
              </a:rPr>
              <a:t> (</a:t>
            </a:r>
            <a:r>
              <a:rPr lang="en-US" sz="1800" b="0" dirty="0" err="1">
                <a:latin typeface="Montserrat" panose="00000500000000000000" pitchFamily="2" charset="0"/>
              </a:rPr>
              <a:t>jumlah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halaman</a:t>
            </a:r>
            <a:r>
              <a:rPr lang="en-US" sz="1800" b="0" dirty="0">
                <a:latin typeface="Montserrat" panose="00000500000000000000" pitchFamily="2" charset="0"/>
              </a:rPr>
              <a:t>, </a:t>
            </a:r>
            <a:r>
              <a:rPr lang="en-US" sz="1800" b="0" dirty="0" err="1">
                <a:latin typeface="Montserrat" panose="00000500000000000000" pitchFamily="2" charset="0"/>
              </a:rPr>
              <a:t>ilustrasi</a:t>
            </a:r>
            <a:r>
              <a:rPr lang="en-US" sz="1800" b="0" dirty="0">
                <a:latin typeface="Montserrat" panose="00000500000000000000" pitchFamily="2" charset="0"/>
              </a:rPr>
              <a:t>, </a:t>
            </a:r>
            <a:r>
              <a:rPr lang="en-US" sz="1800" b="0" dirty="0" err="1">
                <a:latin typeface="Montserrat" panose="00000500000000000000" pitchFamily="2" charset="0"/>
              </a:rPr>
              <a:t>tinggi</a:t>
            </a:r>
            <a:r>
              <a:rPr lang="en-US" sz="1800" b="0" dirty="0">
                <a:latin typeface="Montserrat" panose="00000500000000000000" pitchFamily="2" charset="0"/>
              </a:rPr>
              <a:t> </a:t>
            </a:r>
            <a:r>
              <a:rPr lang="en-US" sz="1800" b="0" dirty="0" err="1">
                <a:latin typeface="Montserrat" panose="00000500000000000000" pitchFamily="2" charset="0"/>
              </a:rPr>
              <a:t>buku</a:t>
            </a:r>
            <a:r>
              <a:rPr lang="en-US" sz="1800" b="0" dirty="0">
                <a:latin typeface="Montserrat" panose="00000500000000000000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Catatan</a:t>
            </a:r>
            <a:r>
              <a:rPr lang="en-US" sz="1800" b="0" dirty="0">
                <a:latin typeface="Montserrat" panose="00000500000000000000" pitchFamily="2" charset="0"/>
              </a:rPr>
              <a:t> (</a:t>
            </a:r>
            <a:r>
              <a:rPr lang="en-US" sz="1800" b="0" dirty="0" err="1">
                <a:latin typeface="Montserrat" panose="00000500000000000000" pitchFamily="2" charset="0"/>
              </a:rPr>
              <a:t>Anotasi</a:t>
            </a:r>
            <a:r>
              <a:rPr lang="en-US" sz="1800" b="0" dirty="0">
                <a:latin typeface="Montserrat" panose="00000500000000000000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 err="1">
                <a:latin typeface="Montserrat" panose="00000500000000000000" pitchFamily="2" charset="0"/>
              </a:rPr>
              <a:t>Jejakan</a:t>
            </a:r>
            <a:endParaRPr lang="en-US" sz="1800" b="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1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lipse 178">
            <a:extLst>
              <a:ext uri="{FF2B5EF4-FFF2-40B4-BE49-F238E27FC236}">
                <a16:creationId xmlns:a16="http://schemas.microsoft.com/office/drawing/2014/main" id="{43FCB987-10B3-4DBC-99DD-2938FCD037DB}"/>
              </a:ext>
            </a:extLst>
          </p:cNvPr>
          <p:cNvSpPr/>
          <p:nvPr/>
        </p:nvSpPr>
        <p:spPr>
          <a:xfrm>
            <a:off x="6666559" y="129050"/>
            <a:ext cx="786938" cy="7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Subtitle 2">
            <a:extLst>
              <a:ext uri="{FF2B5EF4-FFF2-40B4-BE49-F238E27FC236}">
                <a16:creationId xmlns:a16="http://schemas.microsoft.com/office/drawing/2014/main" id="{FFFF81E0-AE79-42E8-B098-409D5038A67B}"/>
              </a:ext>
            </a:extLst>
          </p:cNvPr>
          <p:cNvSpPr txBox="1">
            <a:spLocks/>
          </p:cNvSpPr>
          <p:nvPr/>
        </p:nvSpPr>
        <p:spPr>
          <a:xfrm>
            <a:off x="8024537" y="260317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75693-0101-47F8-8FF6-40B84B49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Autofit/>
          </a:bodyPr>
          <a:lstStyle/>
          <a:p>
            <a:r>
              <a:rPr lang="es-ES" dirty="0"/>
              <a:t>LATIHAN !!</a:t>
            </a:r>
            <a:endParaRPr lang="en-US" dirty="0"/>
          </a:p>
        </p:txBody>
      </p:sp>
      <p:sp>
        <p:nvSpPr>
          <p:cNvPr id="74" name="Content Placeholder 1">
            <a:extLst>
              <a:ext uri="{FF2B5EF4-FFF2-40B4-BE49-F238E27FC236}">
                <a16:creationId xmlns:a16="http://schemas.microsoft.com/office/drawing/2014/main" id="{2393ADD7-7F49-4E0D-9C87-FCCB0EB8333D}"/>
              </a:ext>
            </a:extLst>
          </p:cNvPr>
          <p:cNvSpPr txBox="1">
            <a:spLocks/>
          </p:cNvSpPr>
          <p:nvPr/>
        </p:nvSpPr>
        <p:spPr>
          <a:xfrm>
            <a:off x="951269" y="1372213"/>
            <a:ext cx="6866560" cy="295494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Poiret One" panose="020000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b="0" dirty="0" err="1">
                <a:latin typeface="Montserrat" panose="00000500000000000000" pitchFamily="2" charset="0"/>
              </a:rPr>
              <a:t>Membuat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kartu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katalog</a:t>
            </a:r>
            <a:r>
              <a:rPr lang="en-US" sz="1600" b="0" dirty="0">
                <a:latin typeface="Montserrat" panose="00000500000000000000" pitchFamily="2" charset="0"/>
              </a:rPr>
              <a:t>  Utama / </a:t>
            </a:r>
            <a:r>
              <a:rPr lang="en-US" sz="1600" b="0" dirty="0" err="1">
                <a:latin typeface="Montserrat" panose="00000500000000000000" pitchFamily="2" charset="0"/>
              </a:rPr>
              <a:t>Pengarang</a:t>
            </a:r>
            <a:endParaRPr lang="en-US" sz="16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1600" b="0" dirty="0">
              <a:latin typeface="Montserrat" panose="000005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600" b="0" dirty="0">
                <a:latin typeface="Montserrat" panose="00000500000000000000" pitchFamily="2" charset="0"/>
              </a:rPr>
              <a:t>- </a:t>
            </a:r>
            <a:r>
              <a:rPr lang="en-US" sz="1600" b="0" dirty="0" err="1">
                <a:latin typeface="Montserrat" panose="00000500000000000000" pitchFamily="2" charset="0"/>
              </a:rPr>
              <a:t>Judul</a:t>
            </a:r>
            <a:r>
              <a:rPr lang="en-US" sz="1600" b="0" dirty="0">
                <a:latin typeface="Montserrat" panose="00000500000000000000" pitchFamily="2" charset="0"/>
              </a:rPr>
              <a:t>         : </a:t>
            </a:r>
            <a:r>
              <a:rPr lang="en-US" sz="1600" b="0" dirty="0" err="1">
                <a:latin typeface="Montserrat" panose="00000500000000000000" pitchFamily="2" charset="0"/>
              </a:rPr>
              <a:t>Meraih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puasa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sempurna</a:t>
            </a:r>
            <a:endParaRPr lang="en-US" sz="1600" b="0" dirty="0">
              <a:latin typeface="Montserrat" panose="00000500000000000000" pitchFamily="2" charset="0"/>
            </a:endParaRPr>
          </a:p>
          <a:p>
            <a:pPr>
              <a:buFontTx/>
              <a:buChar char="-"/>
            </a:pPr>
            <a:r>
              <a:rPr lang="en-US" sz="1600" b="0" dirty="0" err="1">
                <a:latin typeface="Montserrat" panose="00000500000000000000" pitchFamily="2" charset="0"/>
              </a:rPr>
              <a:t>Pengarang</a:t>
            </a:r>
            <a:r>
              <a:rPr lang="en-US" sz="1600" b="0" dirty="0">
                <a:latin typeface="Montserrat" panose="00000500000000000000" pitchFamily="2" charset="0"/>
              </a:rPr>
              <a:t> : </a:t>
            </a:r>
            <a:r>
              <a:rPr lang="en-US" sz="1600" b="0" dirty="0" err="1">
                <a:latin typeface="Montserrat" panose="00000500000000000000" pitchFamily="2" charset="0"/>
              </a:rPr>
              <a:t>Abdulah</a:t>
            </a:r>
            <a:r>
              <a:rPr lang="en-US" sz="1600" b="0" dirty="0">
                <a:latin typeface="Montserrat" panose="00000500000000000000" pitchFamily="2" charset="0"/>
              </a:rPr>
              <a:t> Muhammad</a:t>
            </a:r>
          </a:p>
          <a:p>
            <a:pPr>
              <a:buFontTx/>
              <a:buChar char="-"/>
            </a:pPr>
            <a:r>
              <a:rPr lang="en-US" sz="1600" b="0" dirty="0" err="1">
                <a:latin typeface="Montserrat" panose="00000500000000000000" pitchFamily="2" charset="0"/>
              </a:rPr>
              <a:t>Cetakan</a:t>
            </a:r>
            <a:r>
              <a:rPr lang="en-US" sz="1600" b="0" dirty="0">
                <a:latin typeface="Montserrat" panose="00000500000000000000" pitchFamily="2" charset="0"/>
              </a:rPr>
              <a:t>     : 5</a:t>
            </a:r>
          </a:p>
          <a:p>
            <a:pPr>
              <a:buFontTx/>
              <a:buChar char="-"/>
            </a:pPr>
            <a:r>
              <a:rPr lang="en-US" sz="1600" b="0" dirty="0" err="1">
                <a:latin typeface="Montserrat" panose="00000500000000000000" pitchFamily="2" charset="0"/>
              </a:rPr>
              <a:t>Terbit</a:t>
            </a:r>
            <a:r>
              <a:rPr lang="en-US" sz="1600" b="0" dirty="0">
                <a:latin typeface="Montserrat" panose="00000500000000000000" pitchFamily="2" charset="0"/>
              </a:rPr>
              <a:t> di Jakarta oleh Pustaka </a:t>
            </a:r>
            <a:r>
              <a:rPr lang="en-US" sz="1600" b="0" dirty="0" err="1">
                <a:latin typeface="Montserrat" panose="00000500000000000000" pitchFamily="2" charset="0"/>
              </a:rPr>
              <a:t>Ibnu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Katsir</a:t>
            </a:r>
            <a:r>
              <a:rPr lang="en-US" sz="1600" b="0" dirty="0"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latin typeface="Montserrat" panose="00000500000000000000" pitchFamily="2" charset="0"/>
              </a:rPr>
              <a:t>tahun</a:t>
            </a:r>
            <a:r>
              <a:rPr lang="en-US" sz="1600" b="0" dirty="0">
                <a:latin typeface="Montserrat" panose="00000500000000000000" pitchFamily="2" charset="0"/>
              </a:rPr>
              <a:t> 2004.</a:t>
            </a:r>
          </a:p>
          <a:p>
            <a:pPr>
              <a:buFontTx/>
              <a:buChar char="-"/>
            </a:pPr>
            <a:r>
              <a:rPr lang="en-US" sz="1600" b="0" dirty="0">
                <a:latin typeface="Montserrat" panose="00000500000000000000" pitchFamily="2" charset="0"/>
              </a:rPr>
              <a:t>xvi, 192 </a:t>
            </a:r>
            <a:r>
              <a:rPr lang="en-US" sz="1600" b="0" dirty="0" err="1">
                <a:latin typeface="Montserrat" panose="00000500000000000000" pitchFamily="2" charset="0"/>
              </a:rPr>
              <a:t>hlm</a:t>
            </a:r>
            <a:r>
              <a:rPr lang="en-US" sz="1600" b="0" dirty="0">
                <a:latin typeface="Montserrat" panose="00000500000000000000" pitchFamily="2" charset="0"/>
              </a:rPr>
              <a:t>. Dan </a:t>
            </a:r>
            <a:r>
              <a:rPr lang="en-US" sz="1600" b="0" dirty="0" err="1">
                <a:latin typeface="Montserrat" panose="00000500000000000000" pitchFamily="2" charset="0"/>
              </a:rPr>
              <a:t>ukuran</a:t>
            </a:r>
            <a:r>
              <a:rPr lang="en-US" sz="1600" b="0" dirty="0">
                <a:latin typeface="Montserrat" panose="00000500000000000000" pitchFamily="2" charset="0"/>
              </a:rPr>
              <a:t> 23 cm ; </a:t>
            </a:r>
            <a:r>
              <a:rPr lang="en-US" sz="1600" b="0" dirty="0" err="1">
                <a:latin typeface="Montserrat" panose="00000500000000000000" pitchFamily="2" charset="0"/>
              </a:rPr>
              <a:t>bergambar</a:t>
            </a:r>
            <a:endParaRPr lang="en-US" sz="1600" b="0" dirty="0">
              <a:latin typeface="Montserrat" panose="00000500000000000000" pitchFamily="2" charset="0"/>
            </a:endParaRPr>
          </a:p>
          <a:p>
            <a:pPr>
              <a:buFontTx/>
              <a:buChar char="-"/>
            </a:pPr>
            <a:r>
              <a:rPr lang="en-US" sz="1600" b="0" dirty="0" err="1">
                <a:latin typeface="Montserrat" panose="00000500000000000000" pitchFamily="2" charset="0"/>
              </a:rPr>
              <a:t>Subyek</a:t>
            </a:r>
            <a:r>
              <a:rPr lang="en-US" sz="1600" b="0" dirty="0">
                <a:latin typeface="Montserrat" panose="00000500000000000000" pitchFamily="2" charset="0"/>
              </a:rPr>
              <a:t> : PUASA</a:t>
            </a:r>
          </a:p>
          <a:p>
            <a:pPr>
              <a:buFontTx/>
              <a:buChar char="-"/>
            </a:pPr>
            <a:r>
              <a:rPr lang="en-US" sz="1600" b="0" dirty="0">
                <a:latin typeface="Montserrat" panose="00000500000000000000" pitchFamily="2" charset="0"/>
              </a:rPr>
              <a:t>Cull Number : 297.41 Abd m</a:t>
            </a:r>
          </a:p>
        </p:txBody>
      </p:sp>
    </p:spTree>
    <p:extLst>
      <p:ext uri="{BB962C8B-B14F-4D97-AF65-F5344CB8AC3E}">
        <p14:creationId xmlns:p14="http://schemas.microsoft.com/office/powerpoint/2010/main" val="53319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8" grpId="0"/>
      <p:bldP spid="7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5" descr="Narrow vertical">
            <a:extLst>
              <a:ext uri="{FF2B5EF4-FFF2-40B4-BE49-F238E27FC236}">
                <a16:creationId xmlns:a16="http://schemas.microsoft.com/office/drawing/2014/main" id="{2B52D8F5-637B-456A-AFC7-5F680473AB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742950"/>
            <a:ext cx="6457950" cy="36004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sz="27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53735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BUNGA SELASIH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sz="27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53735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DIATAS POHON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sz="27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53735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TERIMA KASIH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sz="27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53735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 TANK YOU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77C6FC-583B-4D9F-A96B-438FB1517A6B}"/>
              </a:ext>
            </a:extLst>
          </p:cNvPr>
          <p:cNvSpPr/>
          <p:nvPr/>
        </p:nvSpPr>
        <p:spPr>
          <a:xfrm>
            <a:off x="2421731" y="4470839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854021-0764-4002-951A-39A356307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85" y="0"/>
            <a:ext cx="3358629" cy="5143500"/>
          </a:xfrm>
          <a:prstGeom prst="rect">
            <a:avLst/>
          </a:prstGeom>
        </p:spPr>
      </p:pic>
      <p:sp>
        <p:nvSpPr>
          <p:cNvPr id="14" name="Elipse 5">
            <a:extLst>
              <a:ext uri="{FF2B5EF4-FFF2-40B4-BE49-F238E27FC236}">
                <a16:creationId xmlns:a16="http://schemas.microsoft.com/office/drawing/2014/main" id="{19D3D22D-2E7B-4C13-AE17-B1262E6C4B15}"/>
              </a:ext>
            </a:extLst>
          </p:cNvPr>
          <p:cNvSpPr/>
          <p:nvPr/>
        </p:nvSpPr>
        <p:spPr>
          <a:xfrm>
            <a:off x="6609736" y="92537"/>
            <a:ext cx="786938" cy="7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55F27F-E075-4DAA-B88A-E3EAAC60CEBA}"/>
              </a:ext>
            </a:extLst>
          </p:cNvPr>
          <p:cNvSpPr txBox="1">
            <a:spLocks/>
          </p:cNvSpPr>
          <p:nvPr/>
        </p:nvSpPr>
        <p:spPr>
          <a:xfrm>
            <a:off x="8024537" y="271203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16" name="Elipse 5">
            <a:extLst>
              <a:ext uri="{FF2B5EF4-FFF2-40B4-BE49-F238E27FC236}">
                <a16:creationId xmlns:a16="http://schemas.microsoft.com/office/drawing/2014/main" id="{4B9B2464-1EB5-417F-8B13-C8434C36A3FB}"/>
              </a:ext>
            </a:extLst>
          </p:cNvPr>
          <p:cNvSpPr/>
          <p:nvPr/>
        </p:nvSpPr>
        <p:spPr>
          <a:xfrm>
            <a:off x="-338752" y="3709655"/>
            <a:ext cx="1298114" cy="12981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27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2">
            <a:extLst>
              <a:ext uri="{FF2B5EF4-FFF2-40B4-BE49-F238E27FC236}">
                <a16:creationId xmlns:a16="http://schemas.microsoft.com/office/drawing/2014/main" id="{57D132C4-6782-441C-BD76-7B3AFBF7D392}"/>
              </a:ext>
            </a:extLst>
          </p:cNvPr>
          <p:cNvSpPr txBox="1">
            <a:spLocks/>
          </p:cNvSpPr>
          <p:nvPr/>
        </p:nvSpPr>
        <p:spPr>
          <a:xfrm>
            <a:off x="330835" y="260317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E9201-16C4-4E21-B7A5-91B27102EBA8}"/>
              </a:ext>
            </a:extLst>
          </p:cNvPr>
          <p:cNvSpPr/>
          <p:nvPr/>
        </p:nvSpPr>
        <p:spPr>
          <a:xfrm>
            <a:off x="614363" y="2786062"/>
            <a:ext cx="7915274" cy="2021681"/>
          </a:xfrm>
          <a:prstGeom prst="rect">
            <a:avLst/>
          </a:prstGeom>
          <a:solidFill>
            <a:srgbClr val="F9F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3F9135-4DBE-46FD-8E12-BDE6BFE26C1C}"/>
              </a:ext>
            </a:extLst>
          </p:cNvPr>
          <p:cNvSpPr/>
          <p:nvPr/>
        </p:nvSpPr>
        <p:spPr>
          <a:xfrm>
            <a:off x="621507" y="260317"/>
            <a:ext cx="7915274" cy="2161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6C8F880-57F7-4456-8E19-113005C10CE1}"/>
              </a:ext>
            </a:extLst>
          </p:cNvPr>
          <p:cNvSpPr/>
          <p:nvPr/>
        </p:nvSpPr>
        <p:spPr>
          <a:xfrm>
            <a:off x="1040960" y="2921637"/>
            <a:ext cx="1309134" cy="175052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D831E-088D-41C4-BFB6-0B1ADB0CB9FD}"/>
              </a:ext>
            </a:extLst>
          </p:cNvPr>
          <p:cNvSpPr txBox="1"/>
          <p:nvPr/>
        </p:nvSpPr>
        <p:spPr>
          <a:xfrm>
            <a:off x="2050889" y="925525"/>
            <a:ext cx="555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APA YANG PERLU DIKETAHUI TENTANG KATALOG   ????????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1577FF-2A91-4D44-9190-58FC44A8E533}"/>
              </a:ext>
            </a:extLst>
          </p:cNvPr>
          <p:cNvSpPr txBox="1"/>
          <p:nvPr/>
        </p:nvSpPr>
        <p:spPr>
          <a:xfrm>
            <a:off x="2971799" y="3012071"/>
            <a:ext cx="5557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Montserrat" panose="00000500000000000000" pitchFamily="2" charset="0"/>
              </a:rPr>
              <a:t>Pengertian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Tujuan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Fungsi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Bentuk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Macam</a:t>
            </a:r>
            <a:r>
              <a:rPr lang="en-US" sz="2400" dirty="0">
                <a:latin typeface="Montserrat" panose="00000500000000000000" pitchFamily="2" charset="0"/>
              </a:rPr>
              <a:t>, dan </a:t>
            </a:r>
            <a:r>
              <a:rPr lang="en-US" sz="2400" dirty="0" err="1">
                <a:latin typeface="Montserrat" panose="00000500000000000000" pitchFamily="2" charset="0"/>
              </a:rPr>
              <a:t>Sistem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Katalog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serta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mengenal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bahan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perpustakaan</a:t>
            </a:r>
            <a:r>
              <a:rPr lang="en-US" sz="2400" dirty="0">
                <a:latin typeface="Montserrat" panose="00000500000000000000" pitchFamily="2" charset="0"/>
              </a:rPr>
              <a:t>.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3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61FB63-FF8C-4E04-A8E9-9F23560DC8FF}"/>
              </a:ext>
            </a:extLst>
          </p:cNvPr>
          <p:cNvSpPr/>
          <p:nvPr/>
        </p:nvSpPr>
        <p:spPr>
          <a:xfrm>
            <a:off x="2421731" y="4470839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A079D99-9FAD-4F3B-984D-897FB885C2E1}"/>
              </a:ext>
            </a:extLst>
          </p:cNvPr>
          <p:cNvSpPr/>
          <p:nvPr/>
        </p:nvSpPr>
        <p:spPr>
          <a:xfrm>
            <a:off x="6609736" y="92537"/>
            <a:ext cx="786938" cy="7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8F8C9-9363-411D-9575-F40C87BD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72605"/>
            <a:ext cx="7696200" cy="396363"/>
          </a:xfrm>
        </p:spPr>
        <p:txBody>
          <a:bodyPr>
            <a:noAutofit/>
          </a:bodyPr>
          <a:lstStyle/>
          <a:p>
            <a:pPr>
              <a:tabLst>
                <a:tab pos="2689225" algn="l"/>
              </a:tabLst>
            </a:pPr>
            <a:r>
              <a:rPr lang="es-ES" sz="4400" dirty="0"/>
              <a:t>KATALOG SECARA UMUM</a:t>
            </a:r>
            <a:endParaRPr lang="en-US" sz="4400" b="1" dirty="0">
              <a:latin typeface="Poiret One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37F640-850C-4DAA-A638-AF36B537A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99" y="2643835"/>
            <a:ext cx="2243795" cy="2321793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5671300-C91C-41F9-AA1E-6168E3375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49" y="1216693"/>
            <a:ext cx="1873368" cy="2854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A4550A-756A-4AFB-9F10-3DC826F28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99" y="1159543"/>
            <a:ext cx="2243795" cy="1424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D94A8-BB81-432C-A483-78B882123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76" y="1216693"/>
            <a:ext cx="1998257" cy="32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96309D64-E0D3-4349-88CB-CC32523E2E5B}"/>
              </a:ext>
            </a:extLst>
          </p:cNvPr>
          <p:cNvSpPr/>
          <p:nvPr/>
        </p:nvSpPr>
        <p:spPr>
          <a:xfrm>
            <a:off x="6211842" y="155694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53A5D8-3B98-4BE7-8334-478BB8EE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66725"/>
            <a:ext cx="7696200" cy="396363"/>
          </a:xfrm>
          <a:ln>
            <a:noFill/>
          </a:ln>
        </p:spPr>
        <p:txBody>
          <a:bodyPr>
            <a:noAutofit/>
          </a:bodyPr>
          <a:lstStyle/>
          <a:p>
            <a:pPr marL="624078" indent="-514350">
              <a:buNone/>
            </a:pPr>
            <a:r>
              <a:rPr lang="en-US" sz="3200" b="1" dirty="0" err="1">
                <a:latin typeface="Montserrat" panose="00000500000000000000" pitchFamily="2" charset="0"/>
              </a:rPr>
              <a:t>Pengertian</a:t>
            </a:r>
            <a:r>
              <a:rPr lang="en-US" sz="3200" b="1" dirty="0">
                <a:latin typeface="Montserrat" panose="00000500000000000000" pitchFamily="2" charset="0"/>
              </a:rPr>
              <a:t>  </a:t>
            </a:r>
            <a:r>
              <a:rPr lang="en-US" sz="3200" b="1" dirty="0" err="1">
                <a:latin typeface="Montserrat" panose="00000500000000000000" pitchFamily="2" charset="0"/>
              </a:rPr>
              <a:t>Katalogisasi</a:t>
            </a:r>
            <a:endParaRPr lang="en-US" sz="3200" b="1" dirty="0">
              <a:latin typeface="Montserrat" panose="000005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AD866F-A97A-45AF-9D1C-27FBF76742B4}"/>
              </a:ext>
            </a:extLst>
          </p:cNvPr>
          <p:cNvSpPr txBox="1">
            <a:spLocks/>
          </p:cNvSpPr>
          <p:nvPr/>
        </p:nvSpPr>
        <p:spPr>
          <a:xfrm>
            <a:off x="322960" y="4126825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C549-6D42-4970-BDA8-A7CF4E26D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900" y="1473198"/>
            <a:ext cx="7696200" cy="1284288"/>
          </a:xfrm>
        </p:spPr>
        <p:txBody>
          <a:bodyPr/>
          <a:lstStyle/>
          <a:p>
            <a:r>
              <a:rPr lang="en-US" sz="1900" b="1" dirty="0" err="1"/>
              <a:t>Katalog</a:t>
            </a:r>
            <a:r>
              <a:rPr lang="en-US" sz="1900" dirty="0"/>
              <a:t> </a:t>
            </a:r>
            <a:r>
              <a:rPr lang="en-US" sz="1900" dirty="0" err="1"/>
              <a:t>artinya</a:t>
            </a:r>
            <a:r>
              <a:rPr lang="en-US" sz="1900" dirty="0"/>
              <a:t> daftar </a:t>
            </a:r>
            <a:r>
              <a:rPr lang="en-US" sz="1900" dirty="0" err="1"/>
              <a:t>benda</a:t>
            </a:r>
            <a:r>
              <a:rPr lang="en-US" sz="1900" dirty="0"/>
              <a:t> atau </a:t>
            </a:r>
            <a:r>
              <a:rPr lang="en-US" sz="1900" dirty="0" err="1"/>
              <a:t>barang</a:t>
            </a:r>
            <a:r>
              <a:rPr lang="en-US" sz="1900" dirty="0"/>
              <a:t> yang </a:t>
            </a:r>
            <a:r>
              <a:rPr lang="en-US" sz="1900" dirty="0" err="1"/>
              <a:t>dibuat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tujuan</a:t>
            </a:r>
            <a:r>
              <a:rPr lang="en-US" sz="1900" dirty="0"/>
              <a:t> </a:t>
            </a:r>
            <a:r>
              <a:rPr lang="en-US" sz="1900" dirty="0" err="1"/>
              <a:t>tertentu</a:t>
            </a:r>
            <a:r>
              <a:rPr lang="en-US" sz="1900" dirty="0"/>
              <a:t>. </a:t>
            </a:r>
          </a:p>
          <a:p>
            <a:pPr>
              <a:buNone/>
            </a:pPr>
            <a:endParaRPr lang="en-US" sz="1900" dirty="0"/>
          </a:p>
          <a:p>
            <a:r>
              <a:rPr lang="en-US" sz="1900" b="1" dirty="0" err="1"/>
              <a:t>Dalam</a:t>
            </a:r>
            <a:r>
              <a:rPr lang="en-US" sz="1900" b="1" dirty="0"/>
              <a:t> </a:t>
            </a:r>
            <a:r>
              <a:rPr lang="en-US" sz="1900" b="1" dirty="0" err="1"/>
              <a:t>Perpustakaan</a:t>
            </a:r>
            <a:r>
              <a:rPr lang="en-US" sz="1900" b="1" dirty="0"/>
              <a:t>, </a:t>
            </a:r>
            <a:r>
              <a:rPr lang="en-US" sz="1900" b="1" dirty="0" err="1"/>
              <a:t>katalog</a:t>
            </a:r>
            <a:r>
              <a:rPr lang="en-US" sz="1900" dirty="0"/>
              <a:t>  </a:t>
            </a:r>
            <a:r>
              <a:rPr lang="en-US" sz="1900" dirty="0" err="1"/>
              <a:t>adalah</a:t>
            </a:r>
            <a:r>
              <a:rPr lang="en-US" sz="1900" dirty="0"/>
              <a:t> daftar  </a:t>
            </a:r>
            <a:r>
              <a:rPr lang="en-US" sz="1900" dirty="0" err="1"/>
              <a:t>bahan</a:t>
            </a:r>
            <a:r>
              <a:rPr lang="en-US" sz="1900" dirty="0"/>
              <a:t> </a:t>
            </a:r>
            <a:r>
              <a:rPr lang="en-US" sz="1900" dirty="0" err="1"/>
              <a:t>pustaka</a:t>
            </a:r>
            <a:r>
              <a:rPr lang="en-US" sz="1900" dirty="0"/>
              <a:t> yang </a:t>
            </a:r>
            <a:r>
              <a:rPr lang="en-US" sz="1900" dirty="0" err="1"/>
              <a:t>memuat</a:t>
            </a:r>
            <a:r>
              <a:rPr lang="en-US" sz="1900" dirty="0"/>
              <a:t> data </a:t>
            </a:r>
            <a:r>
              <a:rPr lang="en-US" sz="1900" dirty="0" err="1"/>
              <a:t>bibliografis</a:t>
            </a:r>
            <a:r>
              <a:rPr lang="en-US" sz="1900" dirty="0"/>
              <a:t> dan </a:t>
            </a:r>
            <a:r>
              <a:rPr lang="en-US" sz="1900" dirty="0" err="1"/>
              <a:t>unsur</a:t>
            </a:r>
            <a:r>
              <a:rPr lang="en-US" sz="1900" dirty="0"/>
              <a:t> </a:t>
            </a:r>
            <a:r>
              <a:rPr lang="en-US" sz="1900" dirty="0" err="1"/>
              <a:t>lainnya</a:t>
            </a:r>
            <a:r>
              <a:rPr lang="en-US" sz="1900" dirty="0"/>
              <a:t>, </a:t>
            </a:r>
            <a:r>
              <a:rPr lang="en-US" sz="1900" dirty="0" err="1"/>
              <a:t>disusun</a:t>
            </a:r>
            <a:r>
              <a:rPr lang="en-US" sz="1900" dirty="0"/>
              <a:t> </a:t>
            </a:r>
            <a:r>
              <a:rPr lang="en-US" sz="1900" dirty="0" err="1"/>
              <a:t>secara</a:t>
            </a:r>
            <a:r>
              <a:rPr lang="en-US" sz="1900" dirty="0"/>
              <a:t> </a:t>
            </a:r>
            <a:r>
              <a:rPr lang="en-US" sz="1900" dirty="0" err="1"/>
              <a:t>sistematis</a:t>
            </a:r>
            <a:r>
              <a:rPr lang="en-US" sz="1900" dirty="0"/>
              <a:t> atau </a:t>
            </a:r>
            <a:r>
              <a:rPr lang="en-US" sz="1900" dirty="0" err="1"/>
              <a:t>alfabet</a:t>
            </a:r>
            <a:r>
              <a:rPr lang="en-US" sz="1900" dirty="0"/>
              <a:t> (</a:t>
            </a:r>
            <a:r>
              <a:rPr lang="en-US" sz="1900" dirty="0" err="1"/>
              <a:t>pengarang</a:t>
            </a:r>
            <a:r>
              <a:rPr lang="en-US" sz="1900" dirty="0"/>
              <a:t>, </a:t>
            </a:r>
            <a:r>
              <a:rPr lang="en-US" sz="1900" dirty="0" err="1"/>
              <a:t>judul</a:t>
            </a:r>
            <a:r>
              <a:rPr lang="en-US" sz="1900" dirty="0"/>
              <a:t>, dan </a:t>
            </a:r>
            <a:r>
              <a:rPr lang="en-US" sz="1900" dirty="0" err="1"/>
              <a:t>subyek</a:t>
            </a:r>
            <a:r>
              <a:rPr lang="en-US" sz="1900" dirty="0"/>
              <a:t>) 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memudahkan</a:t>
            </a:r>
            <a:r>
              <a:rPr lang="en-US" sz="1900" dirty="0"/>
              <a:t> </a:t>
            </a:r>
            <a:r>
              <a:rPr lang="en-US" sz="1900" dirty="0" err="1"/>
              <a:t>temu</a:t>
            </a:r>
            <a:r>
              <a:rPr lang="en-US" sz="1900" dirty="0"/>
              <a:t> </a:t>
            </a:r>
            <a:r>
              <a:rPr lang="en-US" sz="1900" dirty="0" err="1"/>
              <a:t>kembali</a:t>
            </a:r>
            <a:r>
              <a:rPr lang="en-US" sz="1900" dirty="0"/>
              <a:t> </a:t>
            </a:r>
            <a:r>
              <a:rPr lang="en-US" sz="1900" dirty="0" err="1"/>
              <a:t>Bahan</a:t>
            </a:r>
            <a:r>
              <a:rPr lang="en-US" sz="1900" dirty="0"/>
              <a:t> Pustaka. </a:t>
            </a:r>
          </a:p>
        </p:txBody>
      </p:sp>
    </p:spTree>
    <p:extLst>
      <p:ext uri="{BB962C8B-B14F-4D97-AF65-F5344CB8AC3E}">
        <p14:creationId xmlns:p14="http://schemas.microsoft.com/office/powerpoint/2010/main" val="4267886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grama de flujo: retraso 18">
            <a:extLst>
              <a:ext uri="{FF2B5EF4-FFF2-40B4-BE49-F238E27FC236}">
                <a16:creationId xmlns:a16="http://schemas.microsoft.com/office/drawing/2014/main" id="{8EBFEB92-F82F-43BF-A831-3B291C6E664B}"/>
              </a:ext>
            </a:extLst>
          </p:cNvPr>
          <p:cNvSpPr/>
          <p:nvPr/>
        </p:nvSpPr>
        <p:spPr>
          <a:xfrm rot="16200000">
            <a:off x="6589086" y="1270774"/>
            <a:ext cx="1502755" cy="2461918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Diagrama de flujo: retraso 52">
            <a:extLst>
              <a:ext uri="{FF2B5EF4-FFF2-40B4-BE49-F238E27FC236}">
                <a16:creationId xmlns:a16="http://schemas.microsoft.com/office/drawing/2014/main" id="{0FE76BA9-7F4E-44FF-8B0D-DC2012974E17}"/>
              </a:ext>
            </a:extLst>
          </p:cNvPr>
          <p:cNvSpPr/>
          <p:nvPr/>
        </p:nvSpPr>
        <p:spPr>
          <a:xfrm rot="16200000">
            <a:off x="3838703" y="2102038"/>
            <a:ext cx="1577894" cy="2461918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F57F800-C2F0-4C4C-8553-6420C43492B4}"/>
              </a:ext>
            </a:extLst>
          </p:cNvPr>
          <p:cNvSpPr/>
          <p:nvPr/>
        </p:nvSpPr>
        <p:spPr>
          <a:xfrm>
            <a:off x="5712287" y="128194"/>
            <a:ext cx="786938" cy="7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Diagrama de flujo: retraso 14">
            <a:extLst>
              <a:ext uri="{FF2B5EF4-FFF2-40B4-BE49-F238E27FC236}">
                <a16:creationId xmlns:a16="http://schemas.microsoft.com/office/drawing/2014/main" id="{63B7586C-2976-4D94-879F-0D28323CC86A}"/>
              </a:ext>
            </a:extLst>
          </p:cNvPr>
          <p:cNvSpPr/>
          <p:nvPr/>
        </p:nvSpPr>
        <p:spPr>
          <a:xfrm rot="16200000">
            <a:off x="1172085" y="1274528"/>
            <a:ext cx="1502754" cy="2461918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185386-F46A-47AF-8D8C-7E2C93965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755" y="2408065"/>
            <a:ext cx="2718711" cy="555935"/>
          </a:xfrm>
          <a:ln>
            <a:noFill/>
          </a:ln>
        </p:spPr>
        <p:txBody>
          <a:bodyPr anchor="ctr"/>
          <a:lstStyle/>
          <a:p>
            <a:pPr lvl="0"/>
            <a:r>
              <a:rPr lang="en-US" sz="1300" dirty="0"/>
              <a:t>1. </a:t>
            </a:r>
            <a:r>
              <a:rPr lang="en-US" sz="1300" dirty="0" err="1"/>
              <a:t>Memudahkan</a:t>
            </a:r>
            <a:r>
              <a:rPr lang="en-US" sz="1300" dirty="0"/>
              <a:t> </a:t>
            </a:r>
            <a:r>
              <a:rPr lang="en-US" sz="1300" dirty="0" err="1"/>
              <a:t>pemustaka</a:t>
            </a:r>
            <a:r>
              <a:rPr lang="en-US" sz="1300" dirty="0"/>
              <a:t> </a:t>
            </a:r>
            <a:r>
              <a:rPr lang="en-US" sz="1300" dirty="0" err="1"/>
              <a:t>menemukan</a:t>
            </a:r>
            <a:r>
              <a:rPr lang="en-US" sz="1300" dirty="0"/>
              <a:t>  </a:t>
            </a:r>
            <a:r>
              <a:rPr lang="en-US" sz="1300" dirty="0" err="1"/>
              <a:t>sebuah</a:t>
            </a:r>
            <a:r>
              <a:rPr lang="en-US" sz="1300" dirty="0"/>
              <a:t> </a:t>
            </a:r>
            <a:r>
              <a:rPr lang="en-US" sz="1300" dirty="0" err="1"/>
              <a:t>karya</a:t>
            </a:r>
            <a:r>
              <a:rPr lang="en-US" sz="1300" dirty="0"/>
              <a:t> yang </a:t>
            </a:r>
            <a:r>
              <a:rPr lang="en-US" sz="1300" dirty="0" err="1"/>
              <a:t>telah</a:t>
            </a:r>
            <a:r>
              <a:rPr lang="en-US" sz="1300" dirty="0"/>
              <a:t> </a:t>
            </a:r>
            <a:r>
              <a:rPr lang="en-US" sz="1300" dirty="0" err="1"/>
              <a:t>diketahui</a:t>
            </a:r>
            <a:r>
              <a:rPr lang="en-US" sz="1300" dirty="0"/>
              <a:t> </a:t>
            </a:r>
            <a:r>
              <a:rPr lang="en-US" sz="1300" dirty="0" err="1"/>
              <a:t>pengarang</a:t>
            </a:r>
            <a:r>
              <a:rPr lang="en-US" sz="1300" dirty="0"/>
              <a:t>, </a:t>
            </a:r>
            <a:r>
              <a:rPr lang="en-US" sz="1300" dirty="0" err="1"/>
              <a:t>judul</a:t>
            </a:r>
            <a:r>
              <a:rPr lang="en-US" sz="1300" dirty="0"/>
              <a:t> atau </a:t>
            </a:r>
            <a:r>
              <a:rPr lang="en-US" sz="1300" dirty="0" err="1"/>
              <a:t>subyeknya</a:t>
            </a:r>
            <a:r>
              <a:rPr lang="en-US" sz="1300" dirty="0"/>
              <a:t>.</a:t>
            </a:r>
            <a:endParaRPr lang="en-ID" sz="13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D538B2-763C-4ABF-89E4-F1F2A3161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6691" y="3297745"/>
            <a:ext cx="2453093" cy="554400"/>
          </a:xfrm>
          <a:ln>
            <a:noFill/>
          </a:ln>
        </p:spPr>
        <p:txBody>
          <a:bodyPr anchor="ctr"/>
          <a:lstStyle/>
          <a:p>
            <a:pPr lvl="0"/>
            <a:r>
              <a:rPr lang="en-US" sz="1300" dirty="0"/>
              <a:t>2. </a:t>
            </a:r>
            <a:r>
              <a:rPr lang="en-US" sz="1300" dirty="0" err="1"/>
              <a:t>Memperlihatkan</a:t>
            </a:r>
            <a:r>
              <a:rPr lang="en-US" sz="1300" dirty="0"/>
              <a:t> apa yang </a:t>
            </a:r>
            <a:r>
              <a:rPr lang="en-US" sz="1300" dirty="0" err="1"/>
              <a:t>dimiliki</a:t>
            </a:r>
            <a:r>
              <a:rPr lang="en-US" sz="1300" dirty="0"/>
              <a:t> </a:t>
            </a:r>
            <a:r>
              <a:rPr lang="en-US" sz="1300" dirty="0" err="1"/>
              <a:t>perpustakaan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</a:t>
            </a:r>
            <a:r>
              <a:rPr lang="en-US" sz="1300" dirty="0" err="1"/>
              <a:t>nama</a:t>
            </a:r>
            <a:r>
              <a:rPr lang="en-US" sz="1300" dirty="0"/>
              <a:t> </a:t>
            </a:r>
            <a:r>
              <a:rPr lang="en-US" sz="1300" dirty="0" err="1"/>
              <a:t>pengarang</a:t>
            </a:r>
            <a:r>
              <a:rPr lang="en-US" sz="1300" dirty="0"/>
              <a:t>,  </a:t>
            </a:r>
            <a:r>
              <a:rPr lang="en-US" sz="1300" dirty="0" err="1"/>
              <a:t>judul</a:t>
            </a:r>
            <a:r>
              <a:rPr lang="en-US" sz="1300" dirty="0"/>
              <a:t> dan SUBYEK</a:t>
            </a:r>
            <a:endParaRPr lang="en-ID" sz="13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880D46-5EAE-45C7-BE76-5AF3DE03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396363"/>
          </a:xfrm>
        </p:spPr>
        <p:txBody>
          <a:bodyPr>
            <a:no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TUJUAN KATALOG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32BF4CEA-A1E4-47CD-ABEA-E06C22F0CC08}"/>
              </a:ext>
            </a:extLst>
          </p:cNvPr>
          <p:cNvSpPr/>
          <p:nvPr/>
        </p:nvSpPr>
        <p:spPr>
          <a:xfrm>
            <a:off x="1529992" y="1375916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3" name="Google Shape;9299;p16">
            <a:extLst>
              <a:ext uri="{FF2B5EF4-FFF2-40B4-BE49-F238E27FC236}">
                <a16:creationId xmlns:a16="http://schemas.microsoft.com/office/drawing/2014/main" id="{DC4A87E4-57BA-4B79-9022-86CFDF218A95}"/>
              </a:ext>
            </a:extLst>
          </p:cNvPr>
          <p:cNvGrpSpPr/>
          <p:nvPr/>
        </p:nvGrpSpPr>
        <p:grpSpPr>
          <a:xfrm>
            <a:off x="1719383" y="1619493"/>
            <a:ext cx="408156" cy="299783"/>
            <a:chOff x="1289311" y="2926222"/>
            <a:chExt cx="408156" cy="299783"/>
          </a:xfrm>
          <a:solidFill>
            <a:schemeClr val="bg1"/>
          </a:solidFill>
        </p:grpSpPr>
        <p:sp>
          <p:nvSpPr>
            <p:cNvPr id="34" name="Google Shape;9300;p16">
              <a:extLst>
                <a:ext uri="{FF2B5EF4-FFF2-40B4-BE49-F238E27FC236}">
                  <a16:creationId xmlns:a16="http://schemas.microsoft.com/office/drawing/2014/main" id="{A9EBEADF-0035-47AB-8EF9-9B4E9E2AFF27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301;p16">
              <a:extLst>
                <a:ext uri="{FF2B5EF4-FFF2-40B4-BE49-F238E27FC236}">
                  <a16:creationId xmlns:a16="http://schemas.microsoft.com/office/drawing/2014/main" id="{CA44B0C9-CE30-49C2-9147-4CB86110DE18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Elipse 45">
            <a:extLst>
              <a:ext uri="{FF2B5EF4-FFF2-40B4-BE49-F238E27FC236}">
                <a16:creationId xmlns:a16="http://schemas.microsoft.com/office/drawing/2014/main" id="{C7379318-C34B-436A-9194-2CBEF159F218}"/>
              </a:ext>
            </a:extLst>
          </p:cNvPr>
          <p:cNvSpPr/>
          <p:nvPr/>
        </p:nvSpPr>
        <p:spPr>
          <a:xfrm>
            <a:off x="4234181" y="2165856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E0F9F217-46EA-40EA-BBBA-919B95416305}"/>
              </a:ext>
            </a:extLst>
          </p:cNvPr>
          <p:cNvSpPr/>
          <p:nvPr/>
        </p:nvSpPr>
        <p:spPr>
          <a:xfrm>
            <a:off x="6946995" y="1372161"/>
            <a:ext cx="786938" cy="7869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6" name="Google Shape;9539;p16">
            <a:extLst>
              <a:ext uri="{FF2B5EF4-FFF2-40B4-BE49-F238E27FC236}">
                <a16:creationId xmlns:a16="http://schemas.microsoft.com/office/drawing/2014/main" id="{5708454A-4CEE-4BB4-90B1-93226A768034}"/>
              </a:ext>
            </a:extLst>
          </p:cNvPr>
          <p:cNvGrpSpPr/>
          <p:nvPr/>
        </p:nvGrpSpPr>
        <p:grpSpPr>
          <a:xfrm>
            <a:off x="4460333" y="2392008"/>
            <a:ext cx="334634" cy="334634"/>
            <a:chOff x="4891198" y="2925108"/>
            <a:chExt cx="334634" cy="334634"/>
          </a:xfrm>
          <a:solidFill>
            <a:schemeClr val="bg1"/>
          </a:solidFill>
        </p:grpSpPr>
        <p:sp>
          <p:nvSpPr>
            <p:cNvPr id="37" name="Google Shape;9540;p16">
              <a:extLst>
                <a:ext uri="{FF2B5EF4-FFF2-40B4-BE49-F238E27FC236}">
                  <a16:creationId xmlns:a16="http://schemas.microsoft.com/office/drawing/2014/main" id="{F7769EB4-5784-4617-915A-7B37E8CF1BFF}"/>
                </a:ext>
              </a:extLst>
            </p:cNvPr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541;p16">
              <a:extLst>
                <a:ext uri="{FF2B5EF4-FFF2-40B4-BE49-F238E27FC236}">
                  <a16:creationId xmlns:a16="http://schemas.microsoft.com/office/drawing/2014/main" id="{13197E2D-70F0-4D90-99F5-7801E095CB9B}"/>
                </a:ext>
              </a:extLst>
            </p:cNvPr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542;p16">
              <a:extLst>
                <a:ext uri="{FF2B5EF4-FFF2-40B4-BE49-F238E27FC236}">
                  <a16:creationId xmlns:a16="http://schemas.microsoft.com/office/drawing/2014/main" id="{60BEA2EF-722B-4CF3-AD53-71E8248017BE}"/>
                </a:ext>
              </a:extLst>
            </p:cNvPr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543;p16">
              <a:extLst>
                <a:ext uri="{FF2B5EF4-FFF2-40B4-BE49-F238E27FC236}">
                  <a16:creationId xmlns:a16="http://schemas.microsoft.com/office/drawing/2014/main" id="{8D119667-A5CD-4026-B6FF-3A945CC0C4A6}"/>
                </a:ext>
              </a:extLst>
            </p:cNvPr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544;p16">
              <a:extLst>
                <a:ext uri="{FF2B5EF4-FFF2-40B4-BE49-F238E27FC236}">
                  <a16:creationId xmlns:a16="http://schemas.microsoft.com/office/drawing/2014/main" id="{3EBD29B1-220E-4075-9BFA-3E477D33ED54}"/>
                </a:ext>
              </a:extLst>
            </p:cNvPr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545;p16">
              <a:extLst>
                <a:ext uri="{FF2B5EF4-FFF2-40B4-BE49-F238E27FC236}">
                  <a16:creationId xmlns:a16="http://schemas.microsoft.com/office/drawing/2014/main" id="{4EC40CE9-00AE-4596-888B-2CDBB550D48A}"/>
                </a:ext>
              </a:extLst>
            </p:cNvPr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546;p16">
              <a:extLst>
                <a:ext uri="{FF2B5EF4-FFF2-40B4-BE49-F238E27FC236}">
                  <a16:creationId xmlns:a16="http://schemas.microsoft.com/office/drawing/2014/main" id="{44522142-644E-4682-A821-5ECADA51D17D}"/>
                </a:ext>
              </a:extLst>
            </p:cNvPr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547;p16">
              <a:extLst>
                <a:ext uri="{FF2B5EF4-FFF2-40B4-BE49-F238E27FC236}">
                  <a16:creationId xmlns:a16="http://schemas.microsoft.com/office/drawing/2014/main" id="{E6A0182A-9B16-454B-8402-67441BEA7D27}"/>
                </a:ext>
              </a:extLst>
            </p:cNvPr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9172;p16">
            <a:extLst>
              <a:ext uri="{FF2B5EF4-FFF2-40B4-BE49-F238E27FC236}">
                <a16:creationId xmlns:a16="http://schemas.microsoft.com/office/drawing/2014/main" id="{0E4F38DD-862C-4AA7-8D0E-47583DDEEC6C}"/>
              </a:ext>
            </a:extLst>
          </p:cNvPr>
          <p:cNvGrpSpPr/>
          <p:nvPr/>
        </p:nvGrpSpPr>
        <p:grpSpPr>
          <a:xfrm>
            <a:off x="7190014" y="1572041"/>
            <a:ext cx="300897" cy="356627"/>
            <a:chOff x="8020159" y="1516551"/>
            <a:chExt cx="300897" cy="356627"/>
          </a:xfrm>
          <a:solidFill>
            <a:schemeClr val="bg1"/>
          </a:solidFill>
        </p:grpSpPr>
        <p:sp>
          <p:nvSpPr>
            <p:cNvPr id="28" name="Google Shape;9173;p16">
              <a:extLst>
                <a:ext uri="{FF2B5EF4-FFF2-40B4-BE49-F238E27FC236}">
                  <a16:creationId xmlns:a16="http://schemas.microsoft.com/office/drawing/2014/main" id="{D60AB06B-CE9B-447D-96A8-F68C6AEB9789}"/>
                </a:ext>
              </a:extLst>
            </p:cNvPr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174;p16">
              <a:extLst>
                <a:ext uri="{FF2B5EF4-FFF2-40B4-BE49-F238E27FC236}">
                  <a16:creationId xmlns:a16="http://schemas.microsoft.com/office/drawing/2014/main" id="{DDBC3451-3E94-4BE4-8783-47D8CD46DB04}"/>
                </a:ext>
              </a:extLst>
            </p:cNvPr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175;p16">
              <a:extLst>
                <a:ext uri="{FF2B5EF4-FFF2-40B4-BE49-F238E27FC236}">
                  <a16:creationId xmlns:a16="http://schemas.microsoft.com/office/drawing/2014/main" id="{B9639E06-66C6-4FA2-B24F-4A3DDCD14622}"/>
                </a:ext>
              </a:extLst>
            </p:cNvPr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176;p16">
              <a:extLst>
                <a:ext uri="{FF2B5EF4-FFF2-40B4-BE49-F238E27FC236}">
                  <a16:creationId xmlns:a16="http://schemas.microsoft.com/office/drawing/2014/main" id="{DF953B74-4A19-43AA-A1E6-17AD849F07CC}"/>
                </a:ext>
              </a:extLst>
            </p:cNvPr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177;p16">
              <a:extLst>
                <a:ext uri="{FF2B5EF4-FFF2-40B4-BE49-F238E27FC236}">
                  <a16:creationId xmlns:a16="http://schemas.microsoft.com/office/drawing/2014/main" id="{A2BBD815-F7F6-4391-8DAF-4A01FCA55F5B}"/>
                </a:ext>
              </a:extLst>
            </p:cNvPr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Subtitle 2">
            <a:extLst>
              <a:ext uri="{FF2B5EF4-FFF2-40B4-BE49-F238E27FC236}">
                <a16:creationId xmlns:a16="http://schemas.microsoft.com/office/drawing/2014/main" id="{02572413-4F59-4079-BFA6-785FE5491607}"/>
              </a:ext>
            </a:extLst>
          </p:cNvPr>
          <p:cNvSpPr txBox="1">
            <a:spLocks/>
          </p:cNvSpPr>
          <p:nvPr/>
        </p:nvSpPr>
        <p:spPr>
          <a:xfrm>
            <a:off x="330835" y="260317"/>
            <a:ext cx="792000" cy="786937"/>
          </a:xfrm>
          <a:prstGeom prst="rect">
            <a:avLst/>
          </a:prstGeom>
        </p:spPr>
        <p:txBody>
          <a:bodyPr vert="horz" lIns="91440" tIns="45720" rIns="90000" bIns="45720" rtlCol="0">
            <a:prstTxWarp prst="textCircle">
              <a:avLst>
                <a:gd name="adj" fmla="val 114949"/>
              </a:avLst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naheim" panose="02000503000000000000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latin typeface="Montserrat" panose="00000500000000000000" pitchFamily="50" charset="0"/>
              </a:rPr>
              <a:t>BUSINESS CONTINUITY– BUSINESS CONTINUITY–</a:t>
            </a:r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49" name="Content Placeholder 9">
            <a:extLst>
              <a:ext uri="{FF2B5EF4-FFF2-40B4-BE49-F238E27FC236}">
                <a16:creationId xmlns:a16="http://schemas.microsoft.com/office/drawing/2014/main" id="{51C2940E-7492-4A0C-A8A0-C5D4996587D4}"/>
              </a:ext>
            </a:extLst>
          </p:cNvPr>
          <p:cNvSpPr txBox="1">
            <a:spLocks/>
          </p:cNvSpPr>
          <p:nvPr/>
        </p:nvSpPr>
        <p:spPr>
          <a:xfrm>
            <a:off x="6191554" y="2424590"/>
            <a:ext cx="2284941" cy="55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300" dirty="0"/>
              <a:t>3.  </a:t>
            </a:r>
            <a:r>
              <a:rPr lang="en-US" sz="1300" dirty="0" err="1"/>
              <a:t>Membantu</a:t>
            </a:r>
            <a:r>
              <a:rPr lang="en-US" sz="1300" dirty="0"/>
              <a:t> </a:t>
            </a:r>
            <a:r>
              <a:rPr lang="en-US" sz="1300" dirty="0" err="1"/>
              <a:t>pemilihan</a:t>
            </a:r>
            <a:r>
              <a:rPr lang="en-US" sz="1300" dirty="0"/>
              <a:t> </a:t>
            </a:r>
            <a:r>
              <a:rPr lang="en-US" sz="1300" dirty="0" err="1"/>
              <a:t>sebuah</a:t>
            </a:r>
            <a:r>
              <a:rPr lang="en-US" sz="1300" dirty="0"/>
              <a:t> </a:t>
            </a:r>
            <a:r>
              <a:rPr lang="en-US" sz="1300" dirty="0" err="1"/>
              <a:t>karya</a:t>
            </a:r>
            <a:r>
              <a:rPr lang="en-US" sz="1300" dirty="0"/>
              <a:t> (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perpustakaan</a:t>
            </a:r>
            <a:r>
              <a:rPr lang="en-US" sz="1300" dirty="0"/>
              <a:t>) yang </a:t>
            </a:r>
            <a:r>
              <a:rPr lang="en-US" sz="1300" dirty="0" err="1"/>
              <a:t>dibutuhkan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906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 animBg="1"/>
      <p:bldP spid="26" grpId="0" animBg="1"/>
      <p:bldP spid="15" grpId="0" animBg="1"/>
      <p:bldP spid="9" grpId="0" build="p"/>
      <p:bldP spid="10" grpId="0" build="p"/>
      <p:bldP spid="45" grpId="0" animBg="1"/>
      <p:bldP spid="46" grpId="0" animBg="1"/>
      <p:bldP spid="47" grpId="0" animBg="1"/>
      <p:bldP spid="50" grpId="0"/>
      <p:bldP spid="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B25E03-1D98-4932-B5FE-2772CB0A4578}"/>
              </a:ext>
            </a:extLst>
          </p:cNvPr>
          <p:cNvSpPr/>
          <p:nvPr/>
        </p:nvSpPr>
        <p:spPr>
          <a:xfrm>
            <a:off x="552926" y="1604211"/>
            <a:ext cx="8038147" cy="819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19E994-829D-4C76-836B-B212B0932ADC}"/>
              </a:ext>
            </a:extLst>
          </p:cNvPr>
          <p:cNvSpPr/>
          <p:nvPr/>
        </p:nvSpPr>
        <p:spPr>
          <a:xfrm>
            <a:off x="552926" y="2489975"/>
            <a:ext cx="8038148" cy="819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F0A1D56-10D7-45C5-957D-2AB731D937D9}"/>
              </a:ext>
            </a:extLst>
          </p:cNvPr>
          <p:cNvSpPr/>
          <p:nvPr/>
        </p:nvSpPr>
        <p:spPr>
          <a:xfrm>
            <a:off x="552925" y="3375739"/>
            <a:ext cx="8038147" cy="819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C0637E-DEAE-4224-8789-E0F71F8DFAC0}"/>
              </a:ext>
            </a:extLst>
          </p:cNvPr>
          <p:cNvSpPr/>
          <p:nvPr/>
        </p:nvSpPr>
        <p:spPr>
          <a:xfrm>
            <a:off x="552925" y="4243155"/>
            <a:ext cx="8038148" cy="819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56CBD-E8EC-46A8-9419-44F5023D302A}"/>
              </a:ext>
            </a:extLst>
          </p:cNvPr>
          <p:cNvSpPr txBox="1"/>
          <p:nvPr/>
        </p:nvSpPr>
        <p:spPr>
          <a:xfrm>
            <a:off x="2518172" y="192880"/>
            <a:ext cx="410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ntserrat" panose="00000500000000000000" pitchFamily="2" charset="0"/>
              </a:rPr>
              <a:t>FUNGSI KATALOG</a:t>
            </a:r>
            <a:endParaRPr lang="en-ID" sz="2400" b="1" dirty="0">
              <a:latin typeface="Montserrat" panose="000005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09F8DC-B35D-4879-B995-79BF29378E66}"/>
              </a:ext>
            </a:extLst>
          </p:cNvPr>
          <p:cNvSpPr/>
          <p:nvPr/>
        </p:nvSpPr>
        <p:spPr>
          <a:xfrm>
            <a:off x="552926" y="716798"/>
            <a:ext cx="8038147" cy="819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594974-72D1-42DB-AD44-5F64E518F102}"/>
              </a:ext>
            </a:extLst>
          </p:cNvPr>
          <p:cNvSpPr/>
          <p:nvPr/>
        </p:nvSpPr>
        <p:spPr>
          <a:xfrm>
            <a:off x="658653" y="813186"/>
            <a:ext cx="1645920" cy="71104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55C05-FCC6-4765-A288-B48A7554C84D}"/>
              </a:ext>
            </a:extLst>
          </p:cNvPr>
          <p:cNvSpPr txBox="1"/>
          <p:nvPr/>
        </p:nvSpPr>
        <p:spPr>
          <a:xfrm>
            <a:off x="2369579" y="947893"/>
            <a:ext cx="647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/>
            <a:r>
              <a:rPr lang="en-US" sz="1600" dirty="0">
                <a:latin typeface="Montserrat" panose="00000500000000000000" pitchFamily="2" charset="0"/>
              </a:rPr>
              <a:t>1. </a:t>
            </a:r>
            <a:r>
              <a:rPr lang="en-US" sz="1600" dirty="0" err="1">
                <a:latin typeface="Montserrat" panose="00000500000000000000" pitchFamily="2" charset="0"/>
              </a:rPr>
              <a:t>Kunci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untuk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menemukan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karya</a:t>
            </a:r>
            <a:r>
              <a:rPr lang="en-US" sz="1600" dirty="0">
                <a:latin typeface="Montserrat" panose="00000500000000000000" pitchFamily="2" charset="0"/>
              </a:rPr>
              <a:t> yang </a:t>
            </a:r>
            <a:r>
              <a:rPr lang="en-US" sz="1600" dirty="0" err="1">
                <a:latin typeface="Montserrat" panose="00000500000000000000" pitchFamily="2" charset="0"/>
              </a:rPr>
              <a:t>diperlukan</a:t>
            </a:r>
            <a:r>
              <a:rPr lang="en-US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3C2B5-AB31-4FF1-A355-33BECFAFDD7B}"/>
              </a:ext>
            </a:extLst>
          </p:cNvPr>
          <p:cNvSpPr txBox="1"/>
          <p:nvPr/>
        </p:nvSpPr>
        <p:spPr>
          <a:xfrm>
            <a:off x="2369579" y="1771555"/>
            <a:ext cx="647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1600" dirty="0">
                <a:latin typeface="Montserrat" panose="00000500000000000000" pitchFamily="2" charset="0"/>
              </a:rPr>
              <a:t>2. </a:t>
            </a:r>
            <a:r>
              <a:rPr lang="en-US" sz="1600" dirty="0" err="1">
                <a:latin typeface="Montserrat" panose="00000500000000000000" pitchFamily="2" charset="0"/>
              </a:rPr>
              <a:t>Catatan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lengkap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tentang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koleksi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pepustakaan</a:t>
            </a:r>
            <a:r>
              <a:rPr lang="en-US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61B65-E45A-4E71-B972-97A06C64A66D}"/>
              </a:ext>
            </a:extLst>
          </p:cNvPr>
          <p:cNvSpPr txBox="1"/>
          <p:nvPr/>
        </p:nvSpPr>
        <p:spPr>
          <a:xfrm>
            <a:off x="2369579" y="2666551"/>
            <a:ext cx="647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lvl="0" indent="-284163"/>
            <a:r>
              <a:rPr lang="en-US" sz="1600" dirty="0">
                <a:latin typeface="Montserrat" panose="00000500000000000000" pitchFamily="2" charset="0"/>
              </a:rPr>
              <a:t>3. </a:t>
            </a:r>
            <a:r>
              <a:rPr lang="en-US" sz="1600" dirty="0" err="1">
                <a:latin typeface="Montserrat" panose="00000500000000000000" pitchFamily="2" charset="0"/>
              </a:rPr>
              <a:t>Sumber</a:t>
            </a:r>
            <a:r>
              <a:rPr lang="en-US" sz="1600" dirty="0">
                <a:latin typeface="Montserrat" panose="00000500000000000000" pitchFamily="2" charset="0"/>
              </a:rPr>
              <a:t> yang </a:t>
            </a:r>
            <a:r>
              <a:rPr lang="en-US" sz="1600" dirty="0" err="1">
                <a:latin typeface="Montserrat" panose="00000500000000000000" pitchFamily="2" charset="0"/>
              </a:rPr>
              <a:t>memberikan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alternatif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pilihan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karya</a:t>
            </a:r>
            <a:r>
              <a:rPr lang="en-US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BC08E-5026-4FCC-A10C-1C4DED864AE1}"/>
              </a:ext>
            </a:extLst>
          </p:cNvPr>
          <p:cNvSpPr txBox="1"/>
          <p:nvPr/>
        </p:nvSpPr>
        <p:spPr>
          <a:xfrm>
            <a:off x="2369579" y="3577076"/>
            <a:ext cx="647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Montserrat" panose="00000500000000000000" pitchFamily="2" charset="0"/>
              </a:rPr>
              <a:t>4. </a:t>
            </a:r>
            <a:r>
              <a:rPr lang="en-US" sz="1600" dirty="0" err="1">
                <a:latin typeface="Montserrat" panose="00000500000000000000" pitchFamily="2" charset="0"/>
              </a:rPr>
              <a:t>Sumber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untuk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menyusun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bibliografi</a:t>
            </a:r>
            <a:r>
              <a:rPr lang="en-US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3F2FF7-D711-4B12-AEE5-DD6494962837}"/>
              </a:ext>
            </a:extLst>
          </p:cNvPr>
          <p:cNvSpPr/>
          <p:nvPr/>
        </p:nvSpPr>
        <p:spPr>
          <a:xfrm>
            <a:off x="723661" y="1669860"/>
            <a:ext cx="1515904" cy="65488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116A993-6A10-4DF4-9764-C67CA167BDED}"/>
              </a:ext>
            </a:extLst>
          </p:cNvPr>
          <p:cNvSpPr/>
          <p:nvPr/>
        </p:nvSpPr>
        <p:spPr>
          <a:xfrm>
            <a:off x="723661" y="2551136"/>
            <a:ext cx="1538520" cy="664652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315881F-8A0C-4B99-82EF-DCA2DA95E7A5}"/>
              </a:ext>
            </a:extLst>
          </p:cNvPr>
          <p:cNvSpPr/>
          <p:nvPr/>
        </p:nvSpPr>
        <p:spPr>
          <a:xfrm>
            <a:off x="729968" y="3447285"/>
            <a:ext cx="1532213" cy="661927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259C1D-5914-44E6-8A21-D133AB961F20}"/>
              </a:ext>
            </a:extLst>
          </p:cNvPr>
          <p:cNvSpPr/>
          <p:nvPr/>
        </p:nvSpPr>
        <p:spPr>
          <a:xfrm>
            <a:off x="674368" y="4323797"/>
            <a:ext cx="1524476" cy="65858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6EC56B-C236-4CEB-9ABB-22660B3323EC}"/>
              </a:ext>
            </a:extLst>
          </p:cNvPr>
          <p:cNvSpPr txBox="1"/>
          <p:nvPr/>
        </p:nvSpPr>
        <p:spPr>
          <a:xfrm>
            <a:off x="2385294" y="4460050"/>
            <a:ext cx="647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lvl="0" indent="-284163" algn="l"/>
            <a:r>
              <a:rPr lang="en-US" sz="1600" dirty="0">
                <a:latin typeface="Montserrat" panose="00000500000000000000" pitchFamily="2" charset="0"/>
              </a:rPr>
              <a:t>5. Alat </a:t>
            </a:r>
            <a:r>
              <a:rPr lang="en-US" sz="1600" dirty="0" err="1">
                <a:latin typeface="Montserrat" panose="00000500000000000000" pitchFamily="2" charset="0"/>
              </a:rPr>
              <a:t>bantu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untuk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mengingat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isi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koleksi</a:t>
            </a:r>
            <a:r>
              <a:rPr lang="en-US" sz="1600" dirty="0">
                <a:latin typeface="Montserrat" panose="00000500000000000000" pitchFamily="2" charset="0"/>
              </a:rPr>
              <a:t>; dan </a:t>
            </a:r>
            <a:r>
              <a:rPr lang="en-US" sz="1600" dirty="0" err="1">
                <a:latin typeface="Montserrat" panose="00000500000000000000" pitchFamily="2" charset="0"/>
              </a:rPr>
              <a:t>sebagainya</a:t>
            </a:r>
            <a:r>
              <a:rPr lang="en-US" sz="1600" dirty="0"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1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7E9234C3-7AF8-420E-B70F-1E48EA82242F}"/>
              </a:ext>
            </a:extLst>
          </p:cNvPr>
          <p:cNvSpPr/>
          <p:nvPr/>
        </p:nvSpPr>
        <p:spPr>
          <a:xfrm>
            <a:off x="5712287" y="129050"/>
            <a:ext cx="786938" cy="7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6BEEEB-216C-4BCD-83E5-7721A7D1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87" y="393272"/>
            <a:ext cx="8192009" cy="80687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Montserrat" panose="00000500000000000000" pitchFamily="2" charset="0"/>
              </a:rPr>
              <a:t>BENTUK KATALOG, MACAM  dan JENIS BAHAN PUSTAKA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8FE44CA-6A7C-4C7B-829C-4EFD6B5C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87" y="1621772"/>
            <a:ext cx="7875613" cy="3392678"/>
          </a:xfrm>
        </p:spPr>
        <p:txBody>
          <a:bodyPr>
            <a:normAutofit/>
          </a:bodyPr>
          <a:lstStyle/>
          <a:p>
            <a:pPr marL="624078" indent="-514350" algn="l">
              <a:buNone/>
            </a:pPr>
            <a:r>
              <a:rPr lang="en-US" dirty="0"/>
              <a:t>	1. </a:t>
            </a:r>
            <a:r>
              <a:rPr lang="en-US" b="1" dirty="0" err="1"/>
              <a:t>Katalog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daftar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(</a:t>
            </a:r>
            <a:r>
              <a:rPr lang="en-US" dirty="0" err="1"/>
              <a:t>Subyek</a:t>
            </a:r>
            <a:r>
              <a:rPr lang="en-US" dirty="0"/>
              <a:t>)</a:t>
            </a:r>
          </a:p>
          <a:p>
            <a:pPr marL="624078" indent="-514350" algn="l">
              <a:buNone/>
            </a:pPr>
            <a:endParaRPr lang="en-US" dirty="0"/>
          </a:p>
          <a:p>
            <a:pPr marL="624078" indent="-514350" algn="l">
              <a:buNone/>
            </a:pPr>
            <a:r>
              <a:rPr lang="en-US" dirty="0"/>
              <a:t>  	2. </a:t>
            </a:r>
            <a:r>
              <a:rPr lang="en-US" b="1" dirty="0" err="1"/>
              <a:t>Katalog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kartu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7½ X 12½ cm,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.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.</a:t>
            </a:r>
          </a:p>
          <a:p>
            <a:pPr marL="624078" indent="-514350" algn="l">
              <a:buNone/>
            </a:pPr>
            <a:endParaRPr lang="en-US" dirty="0"/>
          </a:p>
          <a:p>
            <a:pPr marL="624078" indent="-514350" algn="l"/>
            <a:r>
              <a:rPr lang="en-US" dirty="0"/>
              <a:t> 	3.  </a:t>
            </a:r>
            <a:r>
              <a:rPr lang="en-US" b="1" dirty="0" err="1"/>
              <a:t>Katalog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OPAC</a:t>
            </a:r>
            <a:r>
              <a:rPr lang="en-US" dirty="0"/>
              <a:t> (Online </a:t>
            </a:r>
            <a:r>
              <a:rPr lang="en-US" dirty="0" err="1"/>
              <a:t>Publick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Catalog),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software yang </a:t>
            </a:r>
            <a:r>
              <a:rPr lang="en-US" dirty="0" err="1"/>
              <a:t>terpasang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C9B8E-C1E1-4DB7-9371-7B04062F7943}"/>
              </a:ext>
            </a:extLst>
          </p:cNvPr>
          <p:cNvSpPr txBox="1"/>
          <p:nvPr/>
        </p:nvSpPr>
        <p:spPr>
          <a:xfrm>
            <a:off x="1075134" y="1241684"/>
            <a:ext cx="26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Montserrat" panose="00000500000000000000" pitchFamily="2" charset="0"/>
              </a:rPr>
              <a:t>Bentuk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Katalog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8ECF3E-8A8A-474E-BA06-50928C9F20C1}"/>
              </a:ext>
            </a:extLst>
          </p:cNvPr>
          <p:cNvSpPr/>
          <p:nvPr/>
        </p:nvSpPr>
        <p:spPr>
          <a:xfrm>
            <a:off x="2421731" y="4470839"/>
            <a:ext cx="6065044" cy="300056"/>
          </a:xfrm>
          <a:prstGeom prst="rect">
            <a:avLst/>
          </a:prstGeom>
          <a:solidFill>
            <a:srgbClr val="F9F9F1"/>
          </a:solidFill>
          <a:ln>
            <a:solidFill>
              <a:srgbClr val="F9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683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usiness Continuity Frameworks Meeting by Slidesgo">
      <a:dk1>
        <a:sysClr val="windowText" lastClr="000000"/>
      </a:dk1>
      <a:lt1>
        <a:srgbClr val="F9F9F1"/>
      </a:lt1>
      <a:dk2>
        <a:srgbClr val="3E4C4C"/>
      </a:dk2>
      <a:lt2>
        <a:srgbClr val="A3D392"/>
      </a:lt2>
      <a:accent1>
        <a:srgbClr val="89C77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F9265880FE949BE8C3D0F37C1ED3D" ma:contentTypeVersion="2" ma:contentTypeDescription="Crear nuevo documento." ma:contentTypeScope="" ma:versionID="6324523375f5276df15901b2904a8cd9">
  <xsd:schema xmlns:xsd="http://www.w3.org/2001/XMLSchema" xmlns:xs="http://www.w3.org/2001/XMLSchema" xmlns:p="http://schemas.microsoft.com/office/2006/metadata/properties" xmlns:ns3="3f268bcc-9c2a-49f3-9cb3-db7f72c2a58d" targetNamespace="http://schemas.microsoft.com/office/2006/metadata/properties" ma:root="true" ma:fieldsID="8e3f4d39d2faae94feeda0b25b8144f3" ns3:_="">
    <xsd:import namespace="3f268bcc-9c2a-49f3-9cb3-db7f72c2a5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68bcc-9c2a-49f3-9cb3-db7f72c2a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3793DF-674F-4C25-8DD1-2BF3AFB246E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f268bcc-9c2a-49f3-9cb3-db7f72c2a58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29A6F5-7966-4245-8D7A-1C8C9B063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68bcc-9c2a-49f3-9cb3-db7f72c2a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D2616-482F-4E99-BD1E-BF5EB26CAF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10298</TotalTime>
  <Words>1199</Words>
  <Application>Microsoft Office PowerPoint</Application>
  <PresentationFormat>On-screen Show (16:9)</PresentationFormat>
  <Paragraphs>238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Bodoni MT Black</vt:lpstr>
      <vt:lpstr>Calibri</vt:lpstr>
      <vt:lpstr>Montserrat</vt:lpstr>
      <vt:lpstr>Palatino Linotype</vt:lpstr>
      <vt:lpstr>Poiret One</vt:lpstr>
      <vt:lpstr>Times New Roman</vt:lpstr>
      <vt:lpstr>Wingdings</vt:lpstr>
      <vt:lpstr>Office Theme</vt:lpstr>
      <vt:lpstr>1_Office Theme</vt:lpstr>
      <vt:lpstr>(KATALOGISASI PERPUSTAKAAN)</vt:lpstr>
      <vt:lpstr>BIODATA</vt:lpstr>
      <vt:lpstr>PowerPoint Presentation</vt:lpstr>
      <vt:lpstr>PowerPoint Presentation</vt:lpstr>
      <vt:lpstr>KATALOG SECARA UMUM</vt:lpstr>
      <vt:lpstr>Pengertian  Katalogisasi</vt:lpstr>
      <vt:lpstr>TUJUAN KATALOG</vt:lpstr>
      <vt:lpstr>PowerPoint Presentation</vt:lpstr>
      <vt:lpstr>BENTUK KATALOG, MACAM  dan JENIS BAHAN PUSTAKA</vt:lpstr>
      <vt:lpstr>RAK/LACI KATALOG BERBENTUK KARTU</vt:lpstr>
      <vt:lpstr>PowerPoint Presentation</vt:lpstr>
      <vt:lpstr>JENIS BAHAN PUSTAKA</vt:lpstr>
      <vt:lpstr>PERATURAN KATALOGISASI</vt:lpstr>
      <vt:lpstr>PowerPoint Presentation</vt:lpstr>
      <vt:lpstr>PowerPoint Presentation</vt:lpstr>
      <vt:lpstr>PowerPoint Presentation</vt:lpstr>
      <vt:lpstr>D. Daerah Deskripsi  &amp; Sumber Informasi</vt:lpstr>
      <vt:lpstr>E.  Daerah Deskripsi dan Penggunaan Tanda Baca </vt:lpstr>
      <vt:lpstr>E.  Daerah Deskripsi dan Penggunaan Tanda Baca </vt:lpstr>
      <vt:lpstr> 2. Singkatan</vt:lpstr>
      <vt:lpstr>Contoh Katalog</vt:lpstr>
      <vt:lpstr>Keterangan : </vt:lpstr>
      <vt:lpstr>LATIHAN 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DISAMPAIKAN PADA BIMTEK VIRTUAL PENGELOLA PERPUSTAKAAN SEKOLAH</dc:title>
  <cp:lastModifiedBy>tiyah mindy</cp:lastModifiedBy>
  <cp:revision>17</cp:revision>
  <cp:lastPrinted>2021-12-20T06:26:20Z</cp:lastPrinted>
  <dcterms:created xsi:type="dcterms:W3CDTF">2021-10-12T08:06:43Z</dcterms:created>
  <dcterms:modified xsi:type="dcterms:W3CDTF">2023-11-30T00:11:43Z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0x010100E60F9265880FE949BE8C3D0F37C1ED3D</vt:lpwstr>
  </property>
</Properties>
</file>