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259" r:id="rId4"/>
    <p:sldId id="261" r:id="rId5"/>
    <p:sldId id="263" r:id="rId6"/>
    <p:sldId id="264" r:id="rId7"/>
    <p:sldId id="265" r:id="rId8"/>
    <p:sldId id="287" r:id="rId9"/>
    <p:sldId id="266" r:id="rId10"/>
    <p:sldId id="267" r:id="rId11"/>
    <p:sldId id="270" r:id="rId12"/>
    <p:sldId id="286" r:id="rId13"/>
    <p:sldId id="268" r:id="rId14"/>
    <p:sldId id="300" r:id="rId15"/>
    <p:sldId id="301" r:id="rId16"/>
    <p:sldId id="269" r:id="rId17"/>
    <p:sldId id="288" r:id="rId18"/>
    <p:sldId id="271" r:id="rId19"/>
    <p:sldId id="272" r:id="rId20"/>
    <p:sldId id="273" r:id="rId21"/>
    <p:sldId id="274" r:id="rId22"/>
    <p:sldId id="304" r:id="rId23"/>
    <p:sldId id="275" r:id="rId24"/>
    <p:sldId id="278" r:id="rId25"/>
    <p:sldId id="27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276" r:id="rId37"/>
    <p:sldId id="284" r:id="rId38"/>
    <p:sldId id="280" r:id="rId39"/>
    <p:sldId id="282" r:id="rId40"/>
    <p:sldId id="283" r:id="rId41"/>
    <p:sldId id="281" r:id="rId42"/>
    <p:sldId id="285" r:id="rId4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77BD-349F-4B42-9CD8-E936ADF672BD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88AC9-AACE-4B3B-892A-E5AEB8E963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2670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DABC1-49F4-4D6C-8E07-10B99201ECED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F5971-7975-4C7B-9C29-86DDB7061F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31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8D67E9-4C5A-4170-81E1-7B648ACFF818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262CEB-4325-40EA-97F7-57E018A95191}" type="datetimeFigureOut">
              <a:rPr lang="en-US" smtClean="0"/>
              <a:pPr/>
              <a:t>11/29/2023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AE8F171-BDE2-4B16-BD8E-0CEE06A8E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7525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Arial Rounded MT Bold" pitchFamily="34" charset="0"/>
              </a:rPr>
              <a:t>PENGANTAR KLASIFIKASI </a:t>
            </a:r>
            <a:br>
              <a:rPr lang="en-US" dirty="0" smtClean="0">
                <a:latin typeface="Arial Rounded MT Bold" pitchFamily="34" charset="0"/>
              </a:rPr>
            </a:br>
            <a:r>
              <a:rPr lang="en-US" dirty="0" smtClean="0">
                <a:latin typeface="Arial Rounded MT Bold" pitchFamily="34" charset="0"/>
              </a:rPr>
              <a:t>BAHAN PERPUSTAKAAN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18288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2900" dirty="0" smtClean="0"/>
              <a:t>OLEH</a:t>
            </a:r>
          </a:p>
          <a:p>
            <a:pPr algn="ctr"/>
            <a:r>
              <a:rPr lang="en-US" sz="2900" b="1" dirty="0" smtClean="0"/>
              <a:t>H. M. Nor, S. </a:t>
            </a:r>
            <a:r>
              <a:rPr lang="en-US" sz="2900" b="1" dirty="0" err="1" smtClean="0"/>
              <a:t>Sos</a:t>
            </a:r>
            <a:r>
              <a:rPr lang="en-US" sz="2900" dirty="0" smtClean="0"/>
              <a:t>.</a:t>
            </a:r>
          </a:p>
          <a:p>
            <a:endParaRPr lang="en-US" dirty="0" smtClean="0"/>
          </a:p>
          <a:p>
            <a:pPr algn="ctr"/>
            <a:r>
              <a:rPr lang="en-US" i="1" dirty="0" err="1"/>
              <a:t>Materi</a:t>
            </a:r>
            <a:r>
              <a:rPr lang="en-US" i="1" dirty="0"/>
              <a:t> </a:t>
            </a:r>
            <a:r>
              <a:rPr lang="en-US" i="1" dirty="0" err="1"/>
              <a:t>Bimbingan</a:t>
            </a:r>
            <a:r>
              <a:rPr lang="en-US" i="1" dirty="0"/>
              <a:t> </a:t>
            </a:r>
            <a:r>
              <a:rPr lang="en-US" i="1" dirty="0" err="1"/>
              <a:t>Teknis</a:t>
            </a:r>
            <a:r>
              <a:rPr lang="en-US" i="1" dirty="0"/>
              <a:t> </a:t>
            </a:r>
            <a:r>
              <a:rPr lang="en-US" i="1" dirty="0" err="1"/>
              <a:t>Pengelola</a:t>
            </a:r>
            <a:r>
              <a:rPr lang="en-US" i="1" dirty="0"/>
              <a:t> </a:t>
            </a:r>
            <a:r>
              <a:rPr lang="en-US" i="1" dirty="0" err="1"/>
              <a:t>Perpustakaan</a:t>
            </a:r>
            <a:r>
              <a:rPr lang="en-US" i="1" dirty="0"/>
              <a:t> </a:t>
            </a:r>
            <a:r>
              <a:rPr lang="en-US" i="1" dirty="0" err="1"/>
              <a:t>Pemula</a:t>
            </a:r>
            <a:r>
              <a:rPr lang="en-US" i="1" dirty="0"/>
              <a:t> </a:t>
            </a:r>
            <a:r>
              <a:rPr lang="en-US" i="1" dirty="0" err="1"/>
              <a:t>diselenggarakan</a:t>
            </a:r>
            <a:r>
              <a:rPr lang="en-US" i="1" dirty="0"/>
              <a:t> </a:t>
            </a:r>
            <a:r>
              <a:rPr lang="en-US" i="1" dirty="0" err="1"/>
              <a:t>oleh</a:t>
            </a:r>
            <a:r>
              <a:rPr lang="en-US" i="1" dirty="0"/>
              <a:t> </a:t>
            </a:r>
            <a:r>
              <a:rPr lang="en-US" i="1" dirty="0" err="1"/>
              <a:t>Dinas</a:t>
            </a:r>
            <a:r>
              <a:rPr lang="en-US" i="1" dirty="0"/>
              <a:t> </a:t>
            </a:r>
            <a:r>
              <a:rPr lang="en-US" i="1" dirty="0" err="1"/>
              <a:t>Perpustakaan</a:t>
            </a:r>
            <a:r>
              <a:rPr lang="en-US" i="1" dirty="0"/>
              <a:t> </a:t>
            </a:r>
            <a:r>
              <a:rPr lang="en-US" i="1" dirty="0" err="1"/>
              <a:t>dan</a:t>
            </a:r>
            <a:r>
              <a:rPr lang="en-US" i="1" dirty="0"/>
              <a:t> </a:t>
            </a:r>
            <a:r>
              <a:rPr lang="en-US" i="1" dirty="0" err="1"/>
              <a:t>Kearsipan</a:t>
            </a:r>
            <a:r>
              <a:rPr lang="en-US" i="1" dirty="0"/>
              <a:t> </a:t>
            </a:r>
            <a:r>
              <a:rPr lang="en-US" i="1" dirty="0" err="1"/>
              <a:t>Provinsi</a:t>
            </a:r>
            <a:r>
              <a:rPr lang="en-US" i="1" dirty="0"/>
              <a:t> NTB</a:t>
            </a:r>
          </a:p>
          <a:p>
            <a:pPr algn="ctr"/>
            <a:r>
              <a:rPr lang="en-US" sz="2400" i="1" dirty="0" err="1"/>
              <a:t>Mataram</a:t>
            </a:r>
            <a:r>
              <a:rPr lang="en-US" sz="2400" i="1" dirty="0"/>
              <a:t>,  30 November 2023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lvl="0" indent="0">
              <a:buNone/>
            </a:pPr>
            <a:r>
              <a:rPr lang="id-ID" sz="2400" dirty="0" smtClean="0"/>
              <a:t>DDC </a:t>
            </a:r>
            <a:r>
              <a:rPr lang="en-US" sz="2400" dirty="0" smtClean="0"/>
              <a:t> </a:t>
            </a:r>
            <a:r>
              <a:rPr lang="en-US" sz="2400" dirty="0" err="1" smtClean="0"/>
              <a:t>Mengelompokan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id-ID" sz="2400" dirty="0" smtClean="0"/>
              <a:t>  </a:t>
            </a:r>
          </a:p>
          <a:p>
            <a:pPr marL="1371600" lvl="0" indent="-515938">
              <a:buFont typeface="Wingdings" pitchFamily="2" charset="2"/>
              <a:buChar char="Ø"/>
            </a:pPr>
            <a:r>
              <a:rPr lang="id-ID" dirty="0" smtClean="0"/>
              <a:t>000 </a:t>
            </a:r>
            <a:r>
              <a:rPr lang="en-US" dirty="0" smtClean="0"/>
              <a:t>  </a:t>
            </a:r>
            <a:r>
              <a:rPr lang="id-ID" dirty="0" smtClean="0"/>
              <a:t>Karya </a:t>
            </a:r>
            <a:r>
              <a:rPr lang="id-ID" dirty="0"/>
              <a:t>umum</a:t>
            </a:r>
          </a:p>
          <a:p>
            <a:pPr marL="1371600" lvl="0" indent="-515938"/>
            <a:r>
              <a:rPr lang="id-ID" dirty="0"/>
              <a:t>100 </a:t>
            </a:r>
            <a:r>
              <a:rPr lang="en-US" dirty="0" smtClean="0"/>
              <a:t> 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id-ID" dirty="0" smtClean="0"/>
              <a:t>Filsafat</a:t>
            </a:r>
            <a:endParaRPr lang="id-ID" dirty="0"/>
          </a:p>
          <a:p>
            <a:pPr marL="1371600" lvl="0" indent="-515938"/>
            <a:r>
              <a:rPr lang="id-ID" dirty="0"/>
              <a:t>200 </a:t>
            </a:r>
            <a:r>
              <a:rPr lang="en-US" dirty="0" smtClean="0"/>
              <a:t>  </a:t>
            </a:r>
            <a:r>
              <a:rPr lang="id-ID" dirty="0" smtClean="0"/>
              <a:t>Ilmu </a:t>
            </a:r>
            <a:r>
              <a:rPr lang="id-ID" dirty="0"/>
              <a:t>Agama</a:t>
            </a:r>
          </a:p>
          <a:p>
            <a:pPr marL="1371600" lvl="0" indent="-515938"/>
            <a:r>
              <a:rPr lang="id-ID" b="1" dirty="0"/>
              <a:t>300 </a:t>
            </a:r>
            <a:r>
              <a:rPr lang="en-US" b="1" dirty="0" smtClean="0"/>
              <a:t>  </a:t>
            </a:r>
            <a:r>
              <a:rPr lang="id-ID" b="1" dirty="0" smtClean="0"/>
              <a:t>Ilmu-ilmu </a:t>
            </a:r>
            <a:r>
              <a:rPr lang="id-ID" b="1" dirty="0"/>
              <a:t>Sosial</a:t>
            </a:r>
          </a:p>
          <a:p>
            <a:pPr marL="1371600" lvl="0" indent="-515938"/>
            <a:r>
              <a:rPr lang="id-ID" dirty="0"/>
              <a:t>400 </a:t>
            </a:r>
            <a:r>
              <a:rPr lang="en-US" dirty="0" smtClean="0"/>
              <a:t>  </a:t>
            </a:r>
            <a:r>
              <a:rPr lang="id-ID" dirty="0" smtClean="0"/>
              <a:t>Ilmu </a:t>
            </a:r>
            <a:r>
              <a:rPr lang="id-ID" dirty="0"/>
              <a:t>Bahasa</a:t>
            </a:r>
          </a:p>
          <a:p>
            <a:pPr marL="1371600" lvl="0" indent="-515938"/>
            <a:r>
              <a:rPr lang="id-ID" dirty="0"/>
              <a:t>500 </a:t>
            </a:r>
            <a:r>
              <a:rPr lang="en-US" dirty="0" smtClean="0"/>
              <a:t>  </a:t>
            </a:r>
            <a:r>
              <a:rPr lang="id-ID" dirty="0" smtClean="0"/>
              <a:t>Ilmu </a:t>
            </a:r>
            <a:r>
              <a:rPr lang="id-ID" dirty="0"/>
              <a:t>Murni</a:t>
            </a:r>
          </a:p>
          <a:p>
            <a:pPr marL="1371600" lvl="0" indent="-515938"/>
            <a:r>
              <a:rPr lang="id-ID" dirty="0"/>
              <a:t>600 </a:t>
            </a:r>
            <a:r>
              <a:rPr lang="en-US" dirty="0" smtClean="0"/>
              <a:t>  </a:t>
            </a:r>
            <a:r>
              <a:rPr lang="id-ID" dirty="0" smtClean="0"/>
              <a:t>Ilmu </a:t>
            </a:r>
            <a:r>
              <a:rPr lang="id-ID" dirty="0"/>
              <a:t>Terapan</a:t>
            </a:r>
          </a:p>
          <a:p>
            <a:pPr marL="1371600" lvl="0" indent="-515938"/>
            <a:r>
              <a:rPr lang="id-ID" dirty="0"/>
              <a:t>700 </a:t>
            </a:r>
            <a:r>
              <a:rPr lang="en-US" dirty="0" smtClean="0"/>
              <a:t>  </a:t>
            </a:r>
            <a:r>
              <a:rPr lang="id-ID" dirty="0" smtClean="0"/>
              <a:t>Ilmu </a:t>
            </a:r>
            <a:r>
              <a:rPr lang="id-ID" dirty="0"/>
              <a:t>Seni dan Olah Raga</a:t>
            </a:r>
          </a:p>
          <a:p>
            <a:pPr marL="1371600" lvl="0" indent="-515938"/>
            <a:r>
              <a:rPr lang="id-ID" dirty="0"/>
              <a:t>800 </a:t>
            </a:r>
            <a:r>
              <a:rPr lang="en-US" dirty="0" smtClean="0"/>
              <a:t>  </a:t>
            </a:r>
            <a:r>
              <a:rPr lang="id-ID" dirty="0" smtClean="0"/>
              <a:t>Ilmu Kesusteraan</a:t>
            </a:r>
          </a:p>
          <a:p>
            <a:pPr marL="1371600" lvl="0" indent="-515938"/>
            <a:r>
              <a:rPr lang="id-ID" dirty="0" smtClean="0"/>
              <a:t>900 </a:t>
            </a:r>
            <a:r>
              <a:rPr lang="en-US" dirty="0" smtClean="0"/>
              <a:t> 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id-ID" dirty="0" smtClean="0"/>
              <a:t>Sejarah dan Geografi</a:t>
            </a:r>
            <a:endParaRPr lang="id-ID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2800" dirty="0" smtClean="0">
                <a:effectLst/>
              </a:rPr>
              <a:t>3. </a:t>
            </a:r>
            <a:r>
              <a:rPr lang="en-US" sz="2800" dirty="0" err="1" smtClean="0">
                <a:effectLst/>
              </a:rPr>
              <a:t>Mengenal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Sisitem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Klasifikasi</a:t>
            </a:r>
            <a:r>
              <a:rPr lang="id-ID" sz="2800" dirty="0" smtClean="0">
                <a:effectLst/>
              </a:rPr>
              <a:t/>
            </a:r>
            <a:br>
              <a:rPr lang="id-ID" sz="2800" dirty="0" smtClean="0">
                <a:effectLst/>
              </a:rPr>
            </a:br>
            <a:r>
              <a:rPr lang="en-US" sz="2800" dirty="0" smtClean="0">
                <a:effectLst/>
              </a:rPr>
              <a:t>    </a:t>
            </a:r>
            <a:r>
              <a:rPr lang="en-US" sz="2800" i="1" dirty="0" smtClean="0">
                <a:effectLst/>
              </a:rPr>
              <a:t>De</a:t>
            </a:r>
            <a:r>
              <a:rPr lang="id-ID" sz="2700" i="1" dirty="0" smtClean="0">
                <a:effectLst/>
              </a:rPr>
              <a:t>way </a:t>
            </a:r>
            <a:r>
              <a:rPr lang="en-US" sz="2700" i="1" dirty="0" smtClean="0">
                <a:effectLst/>
              </a:rPr>
              <a:t>D</a:t>
            </a:r>
            <a:r>
              <a:rPr lang="id-ID" sz="2700" i="1" dirty="0" smtClean="0">
                <a:effectLst/>
              </a:rPr>
              <a:t>ecimal  </a:t>
            </a:r>
            <a:r>
              <a:rPr lang="en-US" sz="2700" i="1" dirty="0" smtClean="0">
                <a:effectLst/>
              </a:rPr>
              <a:t>C</a:t>
            </a:r>
            <a:r>
              <a:rPr lang="id-ID" sz="2700" i="1" dirty="0" smtClean="0">
                <a:effectLst/>
              </a:rPr>
              <a:t>l</a:t>
            </a:r>
            <a:r>
              <a:rPr lang="en-US" sz="2700" i="1" dirty="0" smtClean="0">
                <a:effectLst/>
              </a:rPr>
              <a:t>a</a:t>
            </a:r>
            <a:r>
              <a:rPr lang="id-ID" sz="2700" i="1" dirty="0" smtClean="0">
                <a:effectLst/>
              </a:rPr>
              <a:t>ssification</a:t>
            </a:r>
            <a:r>
              <a:rPr lang="id-ID" sz="2800" dirty="0" smtClean="0">
                <a:effectLst/>
              </a:rPr>
              <a:t> </a:t>
            </a:r>
            <a:r>
              <a:rPr lang="id-ID" sz="2800" dirty="0">
                <a:effectLst/>
              </a:rPr>
              <a:t>(DDC)</a:t>
            </a:r>
            <a:br>
              <a:rPr lang="id-ID" sz="2800" dirty="0">
                <a:effectLst/>
              </a:rPr>
            </a:br>
            <a:r>
              <a:rPr lang="en-US" sz="2800" dirty="0" smtClean="0">
                <a:effectLst/>
              </a:rPr>
              <a:t>     </a:t>
            </a:r>
            <a:r>
              <a:rPr lang="id-ID" sz="2400" dirty="0" smtClean="0">
                <a:effectLst/>
              </a:rPr>
              <a:t>Melvil Dewey (1873)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33583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dirty="0" smtClean="0"/>
              <a:t>Dari </a:t>
            </a:r>
            <a:r>
              <a:rPr lang="id-ID" dirty="0" smtClean="0"/>
              <a:t>10 kelas utama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dirinci</a:t>
            </a:r>
            <a:r>
              <a:rPr lang="en-US" dirty="0" smtClean="0"/>
              <a:t> </a:t>
            </a:r>
            <a:r>
              <a:rPr lang="id-ID" dirty="0" smtClean="0"/>
              <a:t>secara desimal</a:t>
            </a:r>
            <a:r>
              <a:rPr lang="en-US" dirty="0" smtClean="0"/>
              <a:t>, </a:t>
            </a:r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id-ID" dirty="0" smtClean="0"/>
              <a:t> menjadi 10 subkelas (devisi). </a:t>
            </a:r>
            <a:endParaRPr lang="en-US" dirty="0" smtClean="0"/>
          </a:p>
          <a:p>
            <a:pPr marL="109728" indent="0">
              <a:buNone/>
            </a:pPr>
            <a:r>
              <a:rPr lang="en-US" u="sng" dirty="0" smtClean="0"/>
              <a:t> </a:t>
            </a:r>
            <a:r>
              <a:rPr lang="en-US" u="sng" dirty="0" err="1" smtClean="0"/>
              <a:t>Sebagai</a:t>
            </a:r>
            <a:r>
              <a:rPr lang="en-US" u="sng" dirty="0" smtClean="0"/>
              <a:t> </a:t>
            </a:r>
            <a:r>
              <a:rPr lang="id-ID" u="sng" dirty="0" smtClean="0"/>
              <a:t>Contoh:</a:t>
            </a:r>
            <a:endParaRPr lang="id-ID" dirty="0" smtClean="0"/>
          </a:p>
          <a:p>
            <a:r>
              <a:rPr lang="id-ID" dirty="0" smtClean="0"/>
              <a:t>300   ilmu-ilmu sosial</a:t>
            </a:r>
          </a:p>
          <a:p>
            <a:r>
              <a:rPr lang="id-ID" dirty="0" smtClean="0"/>
              <a:t>310   statistik umum</a:t>
            </a:r>
          </a:p>
          <a:p>
            <a:r>
              <a:rPr lang="id-ID" dirty="0" smtClean="0"/>
              <a:t>320   ilmu politik</a:t>
            </a:r>
          </a:p>
          <a:p>
            <a:r>
              <a:rPr lang="id-ID" dirty="0" smtClean="0"/>
              <a:t>330   ilmu ekonomi</a:t>
            </a:r>
          </a:p>
          <a:p>
            <a:r>
              <a:rPr lang="id-ID" dirty="0" smtClean="0"/>
              <a:t>340   ilmu hukum</a:t>
            </a:r>
          </a:p>
          <a:p>
            <a:r>
              <a:rPr lang="id-ID" dirty="0" smtClean="0"/>
              <a:t>350   administrasi negara</a:t>
            </a:r>
          </a:p>
          <a:p>
            <a:r>
              <a:rPr lang="id-ID" dirty="0" smtClean="0"/>
              <a:t>360   masalah-masalah sosial</a:t>
            </a:r>
          </a:p>
          <a:p>
            <a:r>
              <a:rPr lang="id-ID" b="1" dirty="0" smtClean="0"/>
              <a:t>370</a:t>
            </a:r>
            <a:r>
              <a:rPr lang="id-ID" dirty="0" smtClean="0"/>
              <a:t>   </a:t>
            </a:r>
            <a:r>
              <a:rPr lang="id-ID" b="1" dirty="0" smtClean="0"/>
              <a:t>pendidikan</a:t>
            </a:r>
          </a:p>
          <a:p>
            <a:r>
              <a:rPr lang="id-ID" dirty="0" smtClean="0"/>
              <a:t>380   perdagangan, komunikasi, pengangkutan</a:t>
            </a:r>
          </a:p>
          <a:p>
            <a:r>
              <a:rPr lang="id-ID" dirty="0" smtClean="0"/>
              <a:t>390   adat istiadat, etiket, dan foklor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93750" indent="-793750"/>
            <a:r>
              <a:rPr lang="en-US" dirty="0" smtClean="0"/>
              <a:t>4.  DDC </a:t>
            </a:r>
            <a:r>
              <a:rPr lang="en-US" dirty="0" err="1" smtClean="0"/>
              <a:t>merinci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uraian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desimal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430338" indent="-796925">
              <a:buAutoNum type="arabicPlain" startAt="370"/>
            </a:pPr>
            <a:r>
              <a:rPr lang="en-US" dirty="0" smtClean="0"/>
              <a:t>PENDIDIKAN</a:t>
            </a:r>
          </a:p>
          <a:p>
            <a:pPr marL="1430338" indent="-796925">
              <a:buAutoNum type="arabicPlain" startAt="370"/>
            </a:pP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endParaRPr lang="en-US" dirty="0" smtClean="0"/>
          </a:p>
          <a:p>
            <a:pPr marL="1430338" indent="-796925">
              <a:buAutoNum type="arabicPlain" startAt="370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 smtClean="0"/>
          </a:p>
          <a:p>
            <a:pPr marL="1430338" indent="-796925">
              <a:buAutoNum type="arabicPlain" startAt="370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endParaRPr lang="en-US" dirty="0" smtClean="0"/>
          </a:p>
          <a:p>
            <a:pPr marL="1430338" indent="-796925">
              <a:buAutoNum type="arabicPlain" startAt="370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endParaRPr lang="en-US" dirty="0" smtClean="0"/>
          </a:p>
          <a:p>
            <a:pPr marL="1430338" indent="-796925">
              <a:buAutoNum type="arabicPlain" startAt="370"/>
            </a:pPr>
            <a:r>
              <a:rPr lang="en-US" dirty="0" err="1" smtClean="0"/>
              <a:t>Kurikulum</a:t>
            </a:r>
            <a:endParaRPr lang="en-US" dirty="0" smtClean="0"/>
          </a:p>
          <a:p>
            <a:pPr marL="1430338" indent="-796925">
              <a:buAutoNum type="arabicPlain" startAt="370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kaum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endParaRPr lang="en-US" dirty="0" smtClean="0"/>
          </a:p>
          <a:p>
            <a:pPr marL="1430338" indent="-796925">
              <a:buAutoNum type="arabicPlain" startAt="370"/>
            </a:pP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agama</a:t>
            </a:r>
          </a:p>
          <a:p>
            <a:pPr marL="1430338" indent="-796925">
              <a:buAutoNum type="arabicPlain" startAt="370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 marL="1430338" indent="-796925">
              <a:buAutoNum type="arabicPlain" startAt="370"/>
            </a:pP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turunan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(</a:t>
            </a:r>
            <a:r>
              <a:rPr lang="en-US" dirty="0" err="1" smtClean="0"/>
              <a:t>seksi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d-ID" dirty="0"/>
          </a:p>
          <a:p>
            <a:endParaRPr lang="id-ID" dirty="0" smtClean="0"/>
          </a:p>
          <a:p>
            <a:pPr marL="109728" indent="0" algn="ctr">
              <a:buNone/>
            </a:pPr>
            <a:r>
              <a:rPr lang="id-ID" dirty="0" smtClean="0"/>
              <a:t>10 </a:t>
            </a:r>
            <a:r>
              <a:rPr lang="id-ID" dirty="0"/>
              <a:t>kelas </a:t>
            </a:r>
            <a:r>
              <a:rPr lang="id-ID" dirty="0" smtClean="0"/>
              <a:t>utama</a:t>
            </a:r>
            <a:r>
              <a:rPr lang="en-US" dirty="0" smtClean="0"/>
              <a:t> </a:t>
            </a:r>
            <a:r>
              <a:rPr lang="id-ID" dirty="0" smtClean="0"/>
              <a:t>= </a:t>
            </a:r>
            <a:r>
              <a:rPr lang="id-ID" dirty="0"/>
              <a:t>100 devisi = 1000 seksi =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id-ID" dirty="0" smtClean="0"/>
              <a:t>10000 </a:t>
            </a:r>
            <a:r>
              <a:rPr lang="id-ID" dirty="0"/>
              <a:t>sub seksi = 100000 sub sub seksi dan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 algn="ctr">
              <a:buNone/>
            </a:pPr>
            <a:r>
              <a:rPr lang="id-ID" dirty="0" smtClean="0"/>
              <a:t>seteru</a:t>
            </a:r>
            <a:r>
              <a:rPr lang="en-US" dirty="0" smtClean="0"/>
              <a:t>s</a:t>
            </a:r>
            <a:r>
              <a:rPr lang="id-ID" dirty="0" smtClean="0"/>
              <a:t>nya</a:t>
            </a:r>
            <a:r>
              <a:rPr lang="id-ID" dirty="0"/>
              <a:t>.</a:t>
            </a:r>
          </a:p>
          <a:p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874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 smtClean="0"/>
          </a:p>
          <a:p>
            <a:pPr marL="569913" indent="-460375">
              <a:buNone/>
            </a:pPr>
            <a:r>
              <a:rPr lang="en-US" dirty="0" smtClean="0"/>
              <a:t>     DDC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.  </a:t>
            </a:r>
            <a:r>
              <a:rPr lang="en-US" dirty="0" err="1" smtClean="0"/>
              <a:t>Ada</a:t>
            </a:r>
            <a:r>
              <a:rPr lang="en-US" dirty="0" smtClean="0"/>
              <a:t> 6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pemantu</a:t>
            </a:r>
            <a:r>
              <a:rPr lang="en-US" dirty="0" smtClean="0"/>
              <a:t>:</a:t>
            </a:r>
          </a:p>
          <a:p>
            <a:pPr marL="1035050" indent="-465138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Subdivisi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endParaRPr lang="en-US" dirty="0" smtClean="0"/>
          </a:p>
          <a:p>
            <a:pPr marL="1035050" indent="-465138">
              <a:buNone/>
            </a:pPr>
            <a:r>
              <a:rPr lang="en-US" dirty="0" smtClean="0"/>
              <a:t>2. Wilayah</a:t>
            </a:r>
          </a:p>
          <a:p>
            <a:pPr marL="1035050" indent="-465138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Subdivisi</a:t>
            </a:r>
            <a:r>
              <a:rPr lang="en-US" dirty="0" smtClean="0"/>
              <a:t> </a:t>
            </a:r>
            <a:r>
              <a:rPr lang="en-US" dirty="0" err="1" smtClean="0"/>
              <a:t>kesusastreaan</a:t>
            </a:r>
            <a:endParaRPr lang="en-US" dirty="0" smtClean="0"/>
          </a:p>
          <a:p>
            <a:pPr marL="1035050" indent="-465138">
              <a:buNone/>
            </a:pPr>
            <a:r>
              <a:rPr lang="en-US" dirty="0" smtClean="0"/>
              <a:t>4. </a:t>
            </a:r>
            <a:r>
              <a:rPr lang="en-US" dirty="0" err="1" smtClean="0"/>
              <a:t>Subdivi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pPr marL="1035050" indent="-465138">
              <a:buNone/>
            </a:pPr>
            <a:r>
              <a:rPr lang="en-US" dirty="0" smtClean="0"/>
              <a:t>5. </a:t>
            </a:r>
            <a:r>
              <a:rPr lang="en-US" dirty="0" err="1" smtClean="0"/>
              <a:t>Ras</a:t>
            </a:r>
            <a:r>
              <a:rPr lang="en-US" dirty="0" smtClean="0"/>
              <a:t>,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endParaRPr lang="en-US" dirty="0" smtClean="0"/>
          </a:p>
          <a:p>
            <a:pPr marL="1035050" indent="-465138">
              <a:buNone/>
            </a:pPr>
            <a:r>
              <a:rPr lang="en-US" dirty="0" smtClean="0"/>
              <a:t>6. </a:t>
            </a:r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47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631.505  </a:t>
            </a:r>
            <a:r>
              <a:rPr lang="en-US" dirty="0" err="1" smtClean="0"/>
              <a:t>Majalah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631.5   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-05  </a:t>
            </a:r>
            <a:r>
              <a:rPr lang="en-US" dirty="0" err="1" smtClean="0"/>
              <a:t>Majalah</a:t>
            </a:r>
            <a:r>
              <a:rPr lang="en-US" dirty="0" smtClean="0"/>
              <a:t> </a:t>
            </a:r>
            <a:r>
              <a:rPr lang="en-US" dirty="0" smtClean="0"/>
              <a:t>( </a:t>
            </a:r>
            <a:r>
              <a:rPr lang="en-US" dirty="0" err="1" smtClean="0"/>
              <a:t>Tabel</a:t>
            </a:r>
            <a:r>
              <a:rPr lang="en-US" dirty="0" smtClean="0"/>
              <a:t> 1 </a:t>
            </a:r>
            <a:r>
              <a:rPr lang="en-US" dirty="0" err="1" smtClean="0"/>
              <a:t>Subdivisi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398.598 6  </a:t>
            </a:r>
            <a:r>
              <a:rPr lang="en-US" dirty="0" err="1" smtClean="0"/>
              <a:t>Cerita</a:t>
            </a:r>
            <a:r>
              <a:rPr lang="en-US" dirty="0" smtClean="0"/>
              <a:t> Rakyat NTB</a:t>
            </a:r>
          </a:p>
          <a:p>
            <a:pPr>
              <a:buNone/>
            </a:pPr>
            <a:r>
              <a:rPr lang="en-US" dirty="0" smtClean="0"/>
              <a:t>                 398     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598 6  Nusa Tenggara Barat (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</a:t>
            </a:r>
            <a:r>
              <a:rPr lang="en-US" dirty="0" smtClean="0"/>
              <a:t>2 </a:t>
            </a:r>
            <a:r>
              <a:rPr lang="en-US" dirty="0" err="1" smtClean="0"/>
              <a:t>wilayah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Catatan</a:t>
            </a:r>
            <a:r>
              <a:rPr lang="en-US" dirty="0" smtClean="0"/>
              <a:t>: </a:t>
            </a: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bagan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665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dirty="0" smtClean="0"/>
              <a:t>  </a:t>
            </a:r>
            <a:r>
              <a:rPr lang="en-US" dirty="0" smtClean="0"/>
              <a:t>Cara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langkah-langka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  <a:endParaRPr lang="en-US" dirty="0" smtClean="0"/>
          </a:p>
          <a:p>
            <a:pPr marL="900113" lvl="0" indent="-457200">
              <a:buFont typeface="Wingdings" pitchFamily="2" charset="2"/>
              <a:buChar char="Ø"/>
            </a:pPr>
            <a:r>
              <a:rPr lang="id-ID" dirty="0" smtClean="0"/>
              <a:t>Judul </a:t>
            </a:r>
            <a:r>
              <a:rPr lang="id-ID" dirty="0" smtClean="0"/>
              <a:t>buku</a:t>
            </a:r>
            <a:endParaRPr lang="id-ID" dirty="0"/>
          </a:p>
          <a:p>
            <a:pPr marL="900113" lvl="0" indent="-457200">
              <a:buFont typeface="Wingdings" pitchFamily="2" charset="2"/>
              <a:buChar char="Ø"/>
            </a:pPr>
            <a:r>
              <a:rPr lang="id-ID" dirty="0" smtClean="0"/>
              <a:t>Kata </a:t>
            </a:r>
            <a:r>
              <a:rPr lang="id-ID" dirty="0"/>
              <a:t>pengantar</a:t>
            </a:r>
          </a:p>
          <a:p>
            <a:pPr marL="900113" lvl="0" indent="-457200"/>
            <a:r>
              <a:rPr lang="id-ID" dirty="0"/>
              <a:t>Daftar isi</a:t>
            </a:r>
          </a:p>
          <a:p>
            <a:pPr marL="900113" lvl="0" indent="-457200"/>
            <a:r>
              <a:rPr lang="id-ID" dirty="0"/>
              <a:t>Jaket buku</a:t>
            </a:r>
          </a:p>
          <a:p>
            <a:pPr marL="900113" lvl="0" indent="-457200"/>
            <a:r>
              <a:rPr lang="id-ID" dirty="0"/>
              <a:t>Isi buku</a:t>
            </a:r>
          </a:p>
          <a:p>
            <a:pPr marL="900113" lvl="0" indent="-457200"/>
            <a:r>
              <a:rPr lang="id-ID" dirty="0"/>
              <a:t>Daftar pustaka atau bibliografi</a:t>
            </a:r>
          </a:p>
          <a:p>
            <a:pPr marL="900113" lvl="0" indent="-457200"/>
            <a:r>
              <a:rPr lang="id-ID" dirty="0"/>
              <a:t>Sumber lain (bibliografi, katalog)</a:t>
            </a:r>
          </a:p>
          <a:p>
            <a:pPr marL="900113" lvl="0" indent="-457200"/>
            <a:r>
              <a:rPr lang="id-ID" dirty="0"/>
              <a:t>Konsultasi pakar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100" dirty="0" smtClean="0"/>
              <a:t> </a:t>
            </a:r>
            <a:br>
              <a:rPr lang="id-ID" sz="3100" dirty="0" smtClean="0"/>
            </a:br>
            <a:r>
              <a:rPr lang="en-US" sz="3100" dirty="0" smtClean="0"/>
              <a:t>5. </a:t>
            </a:r>
            <a:r>
              <a:rPr lang="id-ID" sz="3100" dirty="0" smtClean="0"/>
              <a:t>M</a:t>
            </a:r>
            <a:r>
              <a:rPr lang="en-US" sz="3100" dirty="0" err="1" smtClean="0"/>
              <a:t>enentukan</a:t>
            </a:r>
            <a:r>
              <a:rPr lang="en-US" sz="3100" dirty="0" smtClean="0"/>
              <a:t> </a:t>
            </a:r>
            <a:r>
              <a:rPr lang="id-ID" sz="3100" dirty="0" smtClean="0"/>
              <a:t>T</a:t>
            </a:r>
            <a:r>
              <a:rPr lang="en-US" sz="3100" dirty="0" err="1" smtClean="0"/>
              <a:t>ajuk</a:t>
            </a:r>
            <a:r>
              <a:rPr lang="id-ID" sz="3100" dirty="0" smtClean="0"/>
              <a:t> S</a:t>
            </a:r>
            <a:r>
              <a:rPr lang="en-US" sz="3100" dirty="0" err="1" smtClean="0"/>
              <a:t>ubjek</a:t>
            </a:r>
            <a:r>
              <a:rPr lang="id-ID" sz="3100" dirty="0" smtClean="0"/>
              <a:t>/I</a:t>
            </a:r>
            <a:r>
              <a:rPr lang="en-US" sz="3100" dirty="0" err="1" smtClean="0"/>
              <a:t>si</a:t>
            </a:r>
            <a:r>
              <a:rPr lang="id-ID" sz="3100" dirty="0" smtClean="0"/>
              <a:t> B</a:t>
            </a:r>
            <a:r>
              <a:rPr lang="en-US" sz="3100" dirty="0" err="1" smtClean="0"/>
              <a:t>uku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5704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Cara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/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:</a:t>
            </a:r>
          </a:p>
          <a:p>
            <a:pPr marL="630238" indent="-520700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Golongkan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pengarangnya</a:t>
            </a:r>
            <a:r>
              <a:rPr lang="en-US" dirty="0" smtClean="0"/>
              <a:t>.</a:t>
            </a:r>
          </a:p>
          <a:p>
            <a:pPr marL="630238" indent="-520700">
              <a:buNone/>
            </a:pPr>
            <a:r>
              <a:rPr lang="en-US" dirty="0" smtClean="0"/>
              <a:t>2.  </a:t>
            </a:r>
            <a:r>
              <a:rPr lang="en-US" dirty="0" err="1" smtClean="0"/>
              <a:t>Golongkan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 smtClean="0"/>
          </a:p>
          <a:p>
            <a:pPr marL="630238" indent="-520700">
              <a:buNone/>
            </a:pPr>
            <a:r>
              <a:rPr lang="en-US" dirty="0" smtClean="0"/>
              <a:t>3.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, </a:t>
            </a:r>
            <a:r>
              <a:rPr lang="en-US" dirty="0" err="1" smtClean="0"/>
              <a:t>penggolongkan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ketentuan</a:t>
            </a:r>
            <a:r>
              <a:rPr lang="en-US" dirty="0" smtClean="0"/>
              <a:t> :</a:t>
            </a:r>
          </a:p>
          <a:p>
            <a:pPr marL="1035050" indent="-346075">
              <a:buNone/>
            </a:pPr>
            <a:r>
              <a:rPr lang="en-US" dirty="0" smtClean="0"/>
              <a:t>a.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endParaRPr lang="en-US" dirty="0" smtClean="0"/>
          </a:p>
          <a:p>
            <a:pPr marL="1035050" indent="-346075">
              <a:buNone/>
            </a:pPr>
            <a:r>
              <a:rPr lang="en-US" dirty="0" smtClean="0"/>
              <a:t>b.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golongkan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 yang </a:t>
            </a:r>
            <a:r>
              <a:rPr lang="en-US" dirty="0" err="1" smtClean="0"/>
              <a:t>pertama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a.  </a:t>
            </a:r>
            <a:r>
              <a:rPr lang="id-ID" dirty="0" smtClean="0"/>
              <a:t>Subjek dasar</a:t>
            </a:r>
          </a:p>
          <a:p>
            <a:pPr marL="109728" lvl="0" indent="0">
              <a:buNone/>
            </a:pPr>
            <a:r>
              <a:rPr lang="id-ID" dirty="0" smtClean="0"/>
              <a:t>   </a:t>
            </a:r>
            <a:r>
              <a:rPr lang="en-US" dirty="0" smtClean="0"/>
              <a:t>   </a:t>
            </a:r>
            <a:r>
              <a:rPr lang="id-ID" dirty="0" smtClean="0"/>
              <a:t>Contoh</a:t>
            </a:r>
            <a:r>
              <a:rPr lang="id-ID" dirty="0"/>
              <a:t>: </a:t>
            </a:r>
            <a:r>
              <a:rPr lang="id-ID" i="1" dirty="0"/>
              <a:t>Pengantar ekonomi</a:t>
            </a:r>
            <a:endParaRPr lang="id-ID" dirty="0"/>
          </a:p>
          <a:p>
            <a:pPr marL="109728" indent="0">
              <a:buNone/>
            </a:pPr>
            <a:r>
              <a:rPr lang="id-ID" dirty="0" smtClean="0"/>
              <a:t>                Subjek </a:t>
            </a:r>
            <a:r>
              <a:rPr lang="id-ID" dirty="0"/>
              <a:t>dasar ; EKONOMI</a:t>
            </a:r>
          </a:p>
          <a:p>
            <a:pPr marL="109728" indent="0">
              <a:buNone/>
            </a:pPr>
            <a:r>
              <a:rPr lang="id-ID" dirty="0"/>
              <a:t> </a:t>
            </a:r>
            <a:r>
              <a:rPr lang="id-ID" dirty="0" smtClean="0"/>
              <a:t>               Notasinya/No.kelas</a:t>
            </a:r>
            <a:r>
              <a:rPr lang="id-ID" dirty="0"/>
              <a:t>: </a:t>
            </a:r>
            <a:r>
              <a:rPr lang="id-ID" dirty="0" smtClean="0"/>
              <a:t>330</a:t>
            </a:r>
            <a:endParaRPr lang="en-US" dirty="0" smtClean="0"/>
          </a:p>
          <a:p>
            <a:pPr marL="109728" indent="0">
              <a:buNone/>
            </a:pPr>
            <a:endParaRPr lang="id-ID" dirty="0"/>
          </a:p>
          <a:p>
            <a:pPr>
              <a:buNone/>
            </a:pPr>
            <a:r>
              <a:rPr lang="en-US" dirty="0" smtClean="0"/>
              <a:t>b.  </a:t>
            </a:r>
            <a:r>
              <a:rPr lang="id-ID" dirty="0" smtClean="0"/>
              <a:t>Subjek ditambah Aspek</a:t>
            </a:r>
          </a:p>
          <a:p>
            <a:pPr marL="109728" lvl="0" indent="0">
              <a:buNone/>
            </a:pPr>
            <a:r>
              <a:rPr lang="id-ID" dirty="0" smtClean="0"/>
              <a:t>   </a:t>
            </a:r>
            <a:r>
              <a:rPr lang="en-US" dirty="0" smtClean="0"/>
              <a:t>   </a:t>
            </a:r>
            <a:r>
              <a:rPr lang="id-ID" dirty="0" smtClean="0"/>
              <a:t>Contoh 1:  </a:t>
            </a:r>
            <a:r>
              <a:rPr lang="id-ID" i="1" dirty="0"/>
              <a:t>Kamus pertanian</a:t>
            </a:r>
            <a:endParaRPr lang="id-ID" dirty="0"/>
          </a:p>
          <a:p>
            <a:pPr marL="109728" indent="0">
              <a:buNone/>
            </a:pPr>
            <a:r>
              <a:rPr lang="id-ID" dirty="0" smtClean="0"/>
              <a:t>           </a:t>
            </a:r>
            <a:r>
              <a:rPr lang="en-US" dirty="0" smtClean="0"/>
              <a:t> </a:t>
            </a:r>
            <a:r>
              <a:rPr lang="id-ID" dirty="0" smtClean="0"/>
              <a:t>Subjek </a:t>
            </a:r>
            <a:r>
              <a:rPr lang="id-ID" dirty="0"/>
              <a:t>dasar </a:t>
            </a:r>
            <a:r>
              <a:rPr lang="en-US" dirty="0" smtClean="0"/>
              <a:t>         </a:t>
            </a:r>
            <a:r>
              <a:rPr lang="en-US" dirty="0" smtClean="0"/>
              <a:t>          :</a:t>
            </a:r>
            <a:r>
              <a:rPr lang="id-ID" dirty="0" smtClean="0"/>
              <a:t> </a:t>
            </a:r>
            <a:r>
              <a:rPr lang="id-ID" dirty="0"/>
              <a:t>PERTANIAN</a:t>
            </a:r>
          </a:p>
          <a:p>
            <a:pPr marL="109728" indent="0">
              <a:buNone/>
            </a:pPr>
            <a:r>
              <a:rPr lang="id-ID" dirty="0" smtClean="0"/>
              <a:t>           </a:t>
            </a:r>
            <a:r>
              <a:rPr lang="en-US" dirty="0" smtClean="0"/>
              <a:t> </a:t>
            </a:r>
            <a:r>
              <a:rPr lang="id-ID" dirty="0" smtClean="0"/>
              <a:t>Aspek (Bentuk penyajian) </a:t>
            </a:r>
            <a:r>
              <a:rPr lang="id-ID" dirty="0"/>
              <a:t>: KAMUS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id-ID" dirty="0" smtClean="0"/>
              <a:t>Subjeknya </a:t>
            </a:r>
            <a:r>
              <a:rPr lang="id-ID" dirty="0"/>
              <a:t>: PERTANIAN-KAMUS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id-ID" dirty="0" smtClean="0"/>
              <a:t>Notasinya/no</a:t>
            </a:r>
            <a:r>
              <a:rPr lang="id-ID" dirty="0"/>
              <a:t>. </a:t>
            </a:r>
            <a:r>
              <a:rPr lang="id-ID" dirty="0" smtClean="0"/>
              <a:t>Klelas</a:t>
            </a:r>
            <a:r>
              <a:rPr lang="en-US" dirty="0" smtClean="0"/>
              <a:t>         </a:t>
            </a:r>
            <a:r>
              <a:rPr lang="id-ID" dirty="0" smtClean="0"/>
              <a:t> </a:t>
            </a:r>
            <a:r>
              <a:rPr lang="id-ID" dirty="0"/>
              <a:t>: 630.3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id-ID" dirty="0" smtClean="0"/>
              <a:t>J</a:t>
            </a:r>
            <a:r>
              <a:rPr lang="en-US" dirty="0" err="1" smtClean="0"/>
              <a:t>enis</a:t>
            </a:r>
            <a:r>
              <a:rPr lang="id-ID" dirty="0" smtClean="0"/>
              <a:t> S</a:t>
            </a:r>
            <a:r>
              <a:rPr lang="en-US" dirty="0" err="1" smtClean="0"/>
              <a:t>ubjek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6249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id-ID" dirty="0" smtClean="0"/>
              <a:t>Contoh  2: Peternakan </a:t>
            </a:r>
            <a:r>
              <a:rPr lang="id-ID" dirty="0"/>
              <a:t>Ayam</a:t>
            </a:r>
          </a:p>
          <a:p>
            <a:pPr marL="109728" indent="0">
              <a:buNone/>
            </a:pPr>
            <a:r>
              <a:rPr lang="id-ID" dirty="0" smtClean="0"/>
              <a:t>       Subjek </a:t>
            </a:r>
            <a:r>
              <a:rPr lang="id-ID" dirty="0"/>
              <a:t>dasar </a:t>
            </a:r>
            <a:r>
              <a:rPr lang="id-ID" dirty="0" smtClean="0"/>
              <a:t>      : </a:t>
            </a:r>
            <a:r>
              <a:rPr lang="id-ID" dirty="0"/>
              <a:t>PETERNAKAN</a:t>
            </a:r>
          </a:p>
          <a:p>
            <a:pPr marL="109728" indent="0">
              <a:buNone/>
            </a:pPr>
            <a:r>
              <a:rPr lang="id-ID" dirty="0" smtClean="0"/>
              <a:t>       Aspek (objeknya): </a:t>
            </a:r>
            <a:r>
              <a:rPr lang="id-ID" dirty="0"/>
              <a:t>AYAM</a:t>
            </a:r>
          </a:p>
          <a:p>
            <a:pPr marL="109728" indent="0">
              <a:buNone/>
            </a:pPr>
            <a:r>
              <a:rPr lang="id-ID" dirty="0" smtClean="0"/>
              <a:t>       Subjeknya           </a:t>
            </a:r>
            <a:r>
              <a:rPr lang="id-ID" dirty="0"/>
              <a:t>: </a:t>
            </a:r>
            <a:r>
              <a:rPr lang="id-ID" dirty="0" smtClean="0"/>
              <a:t>PERTERNAKAN</a:t>
            </a:r>
            <a:r>
              <a:rPr lang="en-US" dirty="0" smtClean="0"/>
              <a:t>  </a:t>
            </a:r>
            <a:r>
              <a:rPr lang="id-ID" dirty="0" smtClean="0"/>
              <a:t>AYAM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 </a:t>
            </a:r>
            <a:r>
              <a:rPr lang="id-ID" dirty="0" smtClean="0"/>
              <a:t>      Notasinya</a:t>
            </a:r>
            <a:r>
              <a:rPr lang="id-ID" dirty="0"/>
              <a:t>/ No. Klas : 636.5</a:t>
            </a:r>
          </a:p>
          <a:p>
            <a:pPr marL="109728" lvl="0" indent="0">
              <a:buNone/>
            </a:pPr>
            <a:r>
              <a:rPr lang="id-ID" dirty="0" smtClean="0"/>
              <a:t>Contoh 3: </a:t>
            </a:r>
            <a:r>
              <a:rPr lang="id-ID" i="1" dirty="0"/>
              <a:t>Pengantar ekonomi pertanian</a:t>
            </a:r>
            <a:endParaRPr lang="id-ID" dirty="0"/>
          </a:p>
          <a:p>
            <a:pPr marL="109728" indent="0">
              <a:buNone/>
            </a:pPr>
            <a:r>
              <a:rPr lang="id-ID" dirty="0" smtClean="0"/>
              <a:t>     Subjek </a:t>
            </a:r>
            <a:r>
              <a:rPr lang="id-ID" dirty="0"/>
              <a:t>dasar </a:t>
            </a:r>
            <a:r>
              <a:rPr lang="id-ID" dirty="0" smtClean="0"/>
              <a:t>: </a:t>
            </a:r>
            <a:r>
              <a:rPr lang="id-ID" dirty="0"/>
              <a:t>EKONOMI</a:t>
            </a:r>
          </a:p>
          <a:p>
            <a:pPr marL="109728" indent="0">
              <a:buNone/>
            </a:pPr>
            <a:r>
              <a:rPr lang="id-ID" dirty="0" smtClean="0"/>
              <a:t>     Aspek (objeknya) : </a:t>
            </a:r>
            <a:r>
              <a:rPr lang="id-ID" dirty="0"/>
              <a:t>PERTANIAN</a:t>
            </a:r>
          </a:p>
          <a:p>
            <a:pPr marL="109728" indent="0">
              <a:buNone/>
            </a:pPr>
            <a:r>
              <a:rPr lang="id-ID" dirty="0" smtClean="0"/>
              <a:t>     Subjeknya  </a:t>
            </a:r>
            <a:r>
              <a:rPr lang="id-ID" dirty="0"/>
              <a:t>: EKONOMI-PERTANIAN</a:t>
            </a:r>
          </a:p>
          <a:p>
            <a:pPr marL="109728" indent="0">
              <a:buNone/>
            </a:pPr>
            <a:r>
              <a:rPr lang="id-ID" dirty="0" smtClean="0"/>
              <a:t>     Notasinya/No</a:t>
            </a:r>
            <a:r>
              <a:rPr lang="id-ID" dirty="0"/>
              <a:t>. Klas : 338.1</a:t>
            </a:r>
          </a:p>
        </p:txBody>
      </p:sp>
    </p:spTree>
    <p:extLst>
      <p:ext uri="{BB962C8B-B14F-4D97-AF65-F5344CB8AC3E}">
        <p14:creationId xmlns:p14="http://schemas.microsoft.com/office/powerpoint/2010/main" xmlns="" val="35132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Perpustakaan bertujuan memberikan pelayanan yang cepat, tepat dan akurat</a:t>
            </a:r>
          </a:p>
          <a:p>
            <a:r>
              <a:rPr lang="id-ID" dirty="0" smtClean="0"/>
              <a:t>Koleksi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id-ID" dirty="0" smtClean="0"/>
              <a:t>perpustakaan harus ditata secara sistematis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id-ID" dirty="0" smtClean="0"/>
          </a:p>
          <a:p>
            <a:r>
              <a:rPr lang="id-ID" dirty="0" smtClean="0"/>
              <a:t>Setiap bahan p</a:t>
            </a:r>
            <a:r>
              <a:rPr lang="en-US" dirty="0" err="1" smtClean="0"/>
              <a:t>erp</a:t>
            </a:r>
            <a:r>
              <a:rPr lang="id-ID" dirty="0" smtClean="0"/>
              <a:t>ustaka</a:t>
            </a:r>
            <a:r>
              <a:rPr lang="en-US" dirty="0" smtClean="0"/>
              <a:t>an</a:t>
            </a:r>
            <a:r>
              <a:rPr lang="id-ID" dirty="0" smtClean="0"/>
              <a:t> harus diolah berdasarkan sistem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id-ID" dirty="0" smtClean="0"/>
              <a:t>perpustakaan</a:t>
            </a:r>
            <a:endParaRPr lang="en-US" dirty="0" smtClean="0"/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b="1" dirty="0" err="1" smtClean="0"/>
              <a:t>Klasifikasi</a:t>
            </a:r>
            <a:endParaRPr lang="en-US" b="1" dirty="0" smtClean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PENDHULUAN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857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/>
          </a:bodyPr>
          <a:lstStyle/>
          <a:p>
            <a:pPr marL="109728" lvl="0" indent="0">
              <a:buNone/>
            </a:pPr>
            <a:r>
              <a:rPr lang="id-ID" dirty="0"/>
              <a:t>Contoh </a:t>
            </a:r>
            <a:r>
              <a:rPr lang="id-ID" dirty="0" smtClean="0"/>
              <a:t>4: Cerita rakyat NTB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     Subjek dasar </a:t>
            </a:r>
            <a:r>
              <a:rPr lang="en-US" dirty="0" smtClean="0"/>
              <a:t>          </a:t>
            </a:r>
            <a:r>
              <a:rPr lang="id-ID" dirty="0" smtClean="0"/>
              <a:t>: CERITA RAKYAT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     Aspek </a:t>
            </a:r>
            <a:r>
              <a:rPr lang="id-ID" dirty="0" smtClean="0"/>
              <a:t>(Wilayahnya</a:t>
            </a:r>
            <a:r>
              <a:rPr lang="id-ID" dirty="0"/>
              <a:t>) : </a:t>
            </a:r>
            <a:r>
              <a:rPr lang="id-ID" dirty="0" smtClean="0"/>
              <a:t>NTB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     Subjeknya  </a:t>
            </a:r>
            <a:r>
              <a:rPr lang="en-US" dirty="0" smtClean="0"/>
              <a:t>             </a:t>
            </a:r>
            <a:r>
              <a:rPr lang="id-ID" dirty="0" smtClean="0"/>
              <a:t>: CERITA RAKYAT - NTB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  </a:t>
            </a:r>
            <a:r>
              <a:rPr lang="id-ID" dirty="0" smtClean="0"/>
              <a:t>   </a:t>
            </a:r>
            <a:r>
              <a:rPr lang="id-ID" dirty="0"/>
              <a:t>Notasinya/No. Klas </a:t>
            </a:r>
            <a:r>
              <a:rPr lang="en-US" dirty="0" smtClean="0"/>
              <a:t> </a:t>
            </a:r>
            <a:r>
              <a:rPr lang="id-ID" dirty="0" smtClean="0"/>
              <a:t>: 398.598 6</a:t>
            </a:r>
            <a:endParaRPr lang="en-US" dirty="0" smtClean="0"/>
          </a:p>
          <a:p>
            <a:pPr marL="109728" indent="0">
              <a:buNone/>
            </a:pPr>
            <a:endParaRPr lang="id-ID" dirty="0" smtClean="0"/>
          </a:p>
          <a:p>
            <a:pPr marL="109728" lvl="0" indent="0">
              <a:buNone/>
            </a:pPr>
            <a:r>
              <a:rPr lang="id-ID" dirty="0"/>
              <a:t>Contoh 4: </a:t>
            </a:r>
            <a:r>
              <a:rPr lang="id-ID" dirty="0" smtClean="0"/>
              <a:t>Islam di Lombok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     Subjek dasar </a:t>
            </a:r>
            <a:r>
              <a:rPr lang="en-US" dirty="0" smtClean="0"/>
              <a:t>          </a:t>
            </a:r>
            <a:r>
              <a:rPr lang="id-ID" dirty="0" smtClean="0"/>
              <a:t>: AGAMA ISLAM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     Aspek (</a:t>
            </a:r>
            <a:r>
              <a:rPr lang="id-ID" dirty="0" smtClean="0"/>
              <a:t>Wilayah</a:t>
            </a:r>
            <a:r>
              <a:rPr lang="en-US" dirty="0" smtClean="0"/>
              <a:t> T1</a:t>
            </a:r>
            <a:r>
              <a:rPr lang="id-ID" dirty="0" smtClean="0"/>
              <a:t>) </a:t>
            </a:r>
            <a:r>
              <a:rPr lang="en-US" dirty="0" smtClean="0"/>
              <a:t> </a:t>
            </a:r>
            <a:r>
              <a:rPr lang="id-ID" dirty="0" smtClean="0"/>
              <a:t>: </a:t>
            </a:r>
            <a:r>
              <a:rPr lang="id-ID" dirty="0" smtClean="0"/>
              <a:t>LOMBOK</a:t>
            </a:r>
            <a:endParaRPr lang="id-ID" dirty="0"/>
          </a:p>
          <a:p>
            <a:pPr marL="109728" indent="0">
              <a:buNone/>
            </a:pPr>
            <a:r>
              <a:rPr lang="id-ID" dirty="0"/>
              <a:t>     Subjeknya  </a:t>
            </a:r>
            <a:r>
              <a:rPr lang="en-US" dirty="0" smtClean="0"/>
              <a:t>             </a:t>
            </a:r>
            <a:r>
              <a:rPr lang="id-ID" dirty="0" smtClean="0"/>
              <a:t>: </a:t>
            </a:r>
            <a:r>
              <a:rPr lang="id-ID" sz="2400" dirty="0" smtClean="0"/>
              <a:t>AGAMA ISLAM-LOMBOK</a:t>
            </a:r>
            <a:endParaRPr lang="id-ID" sz="2400" dirty="0"/>
          </a:p>
          <a:p>
            <a:pPr marL="109728" indent="0">
              <a:buNone/>
            </a:pPr>
            <a:r>
              <a:rPr lang="id-ID" dirty="0"/>
              <a:t>     Notasinya/No. Klas : </a:t>
            </a:r>
            <a:r>
              <a:rPr lang="id-ID" dirty="0" smtClean="0"/>
              <a:t>297.598 </a:t>
            </a:r>
            <a:r>
              <a:rPr lang="id-ID" dirty="0" smtClean="0"/>
              <a:t>6</a:t>
            </a:r>
            <a:r>
              <a:rPr lang="en-US" dirty="0" smtClean="0"/>
              <a:t>51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9886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None/>
            </a:pP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en-US" dirty="0" smtClean="0"/>
              <a:t> (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klas</a:t>
            </a:r>
            <a:r>
              <a:rPr lang="en-US" dirty="0" smtClean="0"/>
              <a:t>)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ada</a:t>
            </a:r>
            <a:r>
              <a:rPr lang="en-US" dirty="0" smtClean="0"/>
              <a:t> 2 </a:t>
            </a:r>
            <a:r>
              <a:rPr lang="en-US" dirty="0" err="1" smtClean="0"/>
              <a:t>cara</a:t>
            </a:r>
            <a:r>
              <a:rPr lang="en-US" dirty="0" smtClean="0"/>
              <a:t> :</a:t>
            </a:r>
          </a:p>
          <a:p>
            <a:pPr marL="624078" indent="-514350">
              <a:buNone/>
            </a:pPr>
            <a:r>
              <a:rPr lang="en-US" dirty="0" smtClean="0"/>
              <a:t>a.  </a:t>
            </a:r>
            <a:r>
              <a:rPr lang="id-ID" dirty="0" smtClean="0"/>
              <a:t>Melalui Indeks, langkah-langkahnya</a:t>
            </a:r>
          </a:p>
          <a:p>
            <a:pPr marL="793750" lvl="0" indent="-284163">
              <a:buFont typeface="Wingdings" pitchFamily="2" charset="2"/>
              <a:buChar char="Ø"/>
            </a:pPr>
            <a:r>
              <a:rPr lang="id-ID" dirty="0" smtClean="0"/>
              <a:t>  Tentukan </a:t>
            </a:r>
            <a:r>
              <a:rPr lang="id-ID" dirty="0"/>
              <a:t>tajuk subjek buku</a:t>
            </a:r>
          </a:p>
          <a:p>
            <a:pPr marL="793750" lvl="0" indent="-284163">
              <a:buFont typeface="Wingdings" pitchFamily="2" charset="2"/>
              <a:buChar char="Ø"/>
            </a:pPr>
            <a:r>
              <a:rPr lang="id-ID" dirty="0" smtClean="0"/>
              <a:t>  Carilah </a:t>
            </a:r>
            <a:r>
              <a:rPr lang="id-ID" dirty="0"/>
              <a:t>tajuk subjek buku pada daftar </a:t>
            </a:r>
            <a:endParaRPr lang="id-ID" dirty="0" smtClean="0"/>
          </a:p>
          <a:p>
            <a:pPr marL="793750" lvl="0" indent="-284163">
              <a:buNone/>
            </a:pPr>
            <a:r>
              <a:rPr lang="id-ID" dirty="0" smtClean="0"/>
              <a:t>   </a:t>
            </a:r>
            <a:r>
              <a:rPr lang="en-US" dirty="0" smtClean="0"/>
              <a:t>  </a:t>
            </a:r>
            <a:r>
              <a:rPr lang="id-ID" dirty="0" smtClean="0"/>
              <a:t>indeks dan </a:t>
            </a:r>
            <a:r>
              <a:rPr lang="id-ID" dirty="0"/>
              <a:t>catatlah nomor kelas </a:t>
            </a:r>
            <a:r>
              <a:rPr lang="id-ID" dirty="0" smtClean="0"/>
              <a:t>yang</a:t>
            </a:r>
          </a:p>
          <a:p>
            <a:pPr marL="793750" lvl="0" indent="-284163">
              <a:buNone/>
            </a:pPr>
            <a:r>
              <a:rPr lang="en-US" dirty="0" smtClean="0"/>
              <a:t>     </a:t>
            </a:r>
            <a:r>
              <a:rPr lang="id-ID" dirty="0" smtClean="0"/>
              <a:t>ditunjuk  </a:t>
            </a:r>
            <a:r>
              <a:rPr lang="id-ID" dirty="0"/>
              <a:t>indeks.</a:t>
            </a:r>
          </a:p>
          <a:p>
            <a:pPr marL="793750" lvl="0" indent="-284163">
              <a:buFont typeface="Wingdings" pitchFamily="2" charset="2"/>
              <a:buChar char="Ø"/>
            </a:pPr>
            <a:r>
              <a:rPr lang="id-ID" dirty="0" smtClean="0"/>
              <a:t>  Cek </a:t>
            </a:r>
            <a:r>
              <a:rPr lang="id-ID" dirty="0"/>
              <a:t>nomor kelas yang dari daftar indeks </a:t>
            </a:r>
            <a:r>
              <a:rPr lang="id-ID" dirty="0" smtClean="0"/>
              <a:t> </a:t>
            </a:r>
          </a:p>
          <a:p>
            <a:pPr marL="1035050" lvl="0" indent="-525463">
              <a:buNone/>
            </a:pPr>
            <a:r>
              <a:rPr lang="id-ID" dirty="0" smtClean="0"/>
              <a:t>  </a:t>
            </a:r>
            <a:r>
              <a:rPr lang="en-US" dirty="0" smtClean="0"/>
              <a:t>   </a:t>
            </a:r>
            <a:r>
              <a:rPr lang="id-ID" dirty="0" smtClean="0"/>
              <a:t>pada  bagan </a:t>
            </a:r>
            <a:r>
              <a:rPr lang="id-ID" dirty="0"/>
              <a:t>sehingga mendapat </a:t>
            </a:r>
            <a:r>
              <a:rPr lang="id-ID" dirty="0" smtClean="0"/>
              <a:t>nomor </a:t>
            </a:r>
            <a:r>
              <a:rPr lang="en-US" dirty="0" smtClean="0"/>
              <a:t>    </a:t>
            </a:r>
            <a:r>
              <a:rPr lang="id-ID" dirty="0" smtClean="0"/>
              <a:t>kelas yang  </a:t>
            </a:r>
            <a:r>
              <a:rPr lang="id-ID" dirty="0"/>
              <a:t>pasti.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9300" indent="-749300"/>
            <a:r>
              <a:rPr lang="en-US" dirty="0" smtClean="0"/>
              <a:t>7.  </a:t>
            </a:r>
            <a:r>
              <a:rPr lang="en-US" dirty="0" err="1" smtClean="0"/>
              <a:t>Membuat</a:t>
            </a:r>
            <a:r>
              <a:rPr lang="id-ID" dirty="0" smtClean="0"/>
              <a:t> </a:t>
            </a:r>
            <a:r>
              <a:rPr lang="en-US" dirty="0" smtClean="0"/>
              <a:t> N</a:t>
            </a:r>
            <a:r>
              <a:rPr lang="id-ID" dirty="0" smtClean="0"/>
              <a:t>otasi/</a:t>
            </a:r>
            <a:r>
              <a:rPr lang="en-US" dirty="0" smtClean="0"/>
              <a:t> N</a:t>
            </a:r>
            <a:r>
              <a:rPr lang="id-ID" dirty="0" smtClean="0"/>
              <a:t>omor </a:t>
            </a:r>
            <a:r>
              <a:rPr lang="en-US" dirty="0" smtClean="0"/>
              <a:t> K</a:t>
            </a:r>
            <a:r>
              <a:rPr lang="id-ID" dirty="0" smtClean="0"/>
              <a:t>las </a:t>
            </a:r>
            <a:r>
              <a:rPr lang="en-US" dirty="0" smtClean="0"/>
              <a:t>  B</a:t>
            </a:r>
            <a:r>
              <a:rPr lang="id-ID" dirty="0" smtClean="0"/>
              <a:t>uku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5223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 smtClean="0"/>
              <a:t>Contoh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i="1" dirty="0" err="1" smtClean="0"/>
              <a:t>Buku</a:t>
            </a:r>
            <a:r>
              <a:rPr lang="en-US" i="1" dirty="0" smtClean="0"/>
              <a:t> </a:t>
            </a:r>
            <a:r>
              <a:rPr lang="en-US" i="1" dirty="0" err="1" smtClean="0"/>
              <a:t>tentang</a:t>
            </a:r>
            <a:r>
              <a:rPr lang="en-US" i="1" dirty="0" smtClean="0"/>
              <a:t> Baja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tajuk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Baja                                  669</a:t>
            </a:r>
          </a:p>
          <a:p>
            <a:pPr marL="914400" indent="-225425">
              <a:buFontTx/>
              <a:buChar char="-"/>
            </a:pPr>
            <a:r>
              <a:rPr lang="en-US" dirty="0" err="1" smtClean="0"/>
              <a:t>Arsitektur</a:t>
            </a:r>
            <a:r>
              <a:rPr lang="en-US" dirty="0" smtClean="0"/>
              <a:t>                   721</a:t>
            </a:r>
          </a:p>
          <a:p>
            <a:pPr marL="914400" indent="-225425">
              <a:buFontTx/>
              <a:buChar char="-"/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        691</a:t>
            </a:r>
          </a:p>
          <a:p>
            <a:pPr marL="914400" indent="-225425">
              <a:buFontTx/>
              <a:buChar char="-"/>
            </a:pPr>
            <a:r>
              <a:rPr lang="en-US" dirty="0" err="1" smtClean="0"/>
              <a:t>Industri</a:t>
            </a:r>
            <a:r>
              <a:rPr lang="en-US" dirty="0" smtClean="0"/>
              <a:t>                       672</a:t>
            </a:r>
          </a:p>
          <a:p>
            <a:pPr marL="914400" indent="-225425">
              <a:buFontTx/>
              <a:buChar char="-"/>
            </a:pPr>
            <a:r>
              <a:rPr lang="en-US" dirty="0" err="1" smtClean="0"/>
              <a:t>Kontruksi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   693</a:t>
            </a:r>
          </a:p>
          <a:p>
            <a:pPr marL="914400" indent="-225425">
              <a:buFontTx/>
              <a:buChar char="-"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                  739 </a:t>
            </a:r>
          </a:p>
          <a:p>
            <a:pPr marL="914400" indent="-225425">
              <a:buFontTx/>
              <a:buChar char="-"/>
            </a:pPr>
            <a:r>
              <a:rPr lang="en-US" dirty="0" err="1" smtClean="0"/>
              <a:t>tambang</a:t>
            </a:r>
            <a:r>
              <a:rPr lang="en-US" dirty="0" smtClean="0"/>
              <a:t>                      553</a:t>
            </a:r>
          </a:p>
          <a:p>
            <a:pPr marL="914400" indent="-225425">
              <a:buFontTx/>
              <a:buChar char="-"/>
            </a:pP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sipil</a:t>
            </a:r>
            <a:r>
              <a:rPr lang="en-US" dirty="0" smtClean="0"/>
              <a:t>                  624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pPr marL="109728" indent="0">
              <a:buNone/>
            </a:pPr>
            <a:r>
              <a:rPr lang="en-US" dirty="0" smtClean="0"/>
              <a:t>b</a:t>
            </a:r>
            <a:r>
              <a:rPr lang="id-ID" dirty="0" smtClean="0"/>
              <a:t>. Langsung </a:t>
            </a:r>
            <a:r>
              <a:rPr lang="id-ID" dirty="0"/>
              <a:t>pada </a:t>
            </a:r>
            <a:r>
              <a:rPr lang="id-ID" dirty="0" smtClean="0"/>
              <a:t>bagan, 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</a:t>
            </a:r>
            <a:r>
              <a:rPr lang="id-ID" dirty="0" smtClean="0"/>
              <a:t>langkah-langkahnya</a:t>
            </a:r>
            <a:r>
              <a:rPr lang="en-US" dirty="0" smtClean="0"/>
              <a:t> :</a:t>
            </a:r>
            <a:endParaRPr lang="id-ID" dirty="0" smtClean="0"/>
          </a:p>
          <a:p>
            <a:pPr marL="854075" lvl="0" indent="-344488"/>
            <a:r>
              <a:rPr lang="id-ID" dirty="0"/>
              <a:t>Tentukan tajuk subjek buku</a:t>
            </a:r>
          </a:p>
          <a:p>
            <a:pPr marL="854075" lvl="0" indent="-344488"/>
            <a:r>
              <a:rPr lang="id-ID" dirty="0"/>
              <a:t>Tentukan (untuk sementara) pada kelas utama mana buku itu dapat diklasir.</a:t>
            </a:r>
          </a:p>
          <a:p>
            <a:pPr marL="854075" lvl="0" indent="-344488"/>
            <a:r>
              <a:rPr lang="id-ID" dirty="0"/>
              <a:t>Kemudian tentukan masuk subdivisi manakah (dari kelas utama yang </a:t>
            </a:r>
            <a:r>
              <a:rPr lang="id-ID" dirty="0" smtClean="0"/>
              <a:t>dipilih</a:t>
            </a:r>
            <a:r>
              <a:rPr lang="en-US" dirty="0" smtClean="0"/>
              <a:t>,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divisi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seksi</a:t>
            </a:r>
            <a:r>
              <a:rPr lang="en-US" dirty="0" smtClean="0"/>
              <a:t>…</a:t>
            </a:r>
            <a:r>
              <a:rPr lang="id-ID" dirty="0" smtClean="0"/>
              <a:t>) </a:t>
            </a:r>
            <a:r>
              <a:rPr lang="id-ID" dirty="0"/>
              <a:t>dan seterunya sehingga mendapat nomor yang tepat.</a:t>
            </a:r>
          </a:p>
          <a:p>
            <a:pPr marL="109728" indent="0">
              <a:buNone/>
            </a:pPr>
            <a:r>
              <a:rPr lang="id-ID" dirty="0" smtClean="0"/>
              <a:t>  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39892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c. 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 smtClean="0"/>
          </a:p>
          <a:p>
            <a:pPr marL="569913" indent="-460375">
              <a:buNone/>
            </a:pPr>
            <a:r>
              <a:rPr lang="en-US" dirty="0" smtClean="0"/>
              <a:t>     DDC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yang </a:t>
            </a:r>
            <a:r>
              <a:rPr lang="en-US" dirty="0" err="1" smtClean="0"/>
              <a:t>membahasa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aspeknya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melengkapi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.  </a:t>
            </a:r>
          </a:p>
          <a:p>
            <a:pPr marL="569913" indent="-460375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Ada</a:t>
            </a:r>
            <a:r>
              <a:rPr lang="en-US" dirty="0" smtClean="0"/>
              <a:t> 6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:</a:t>
            </a:r>
          </a:p>
          <a:p>
            <a:pPr marL="1035050" indent="-465138">
              <a:buNone/>
            </a:pPr>
            <a:r>
              <a:rPr lang="en-US" dirty="0" smtClean="0"/>
              <a:t>1. </a:t>
            </a:r>
            <a:r>
              <a:rPr lang="en-US" dirty="0" err="1" smtClean="0"/>
              <a:t>Subdivisi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endParaRPr lang="en-US" dirty="0" smtClean="0"/>
          </a:p>
          <a:p>
            <a:pPr marL="1035050" indent="-465138">
              <a:buNone/>
            </a:pPr>
            <a:r>
              <a:rPr lang="en-US" dirty="0" smtClean="0"/>
              <a:t>2. Wilayah</a:t>
            </a:r>
          </a:p>
          <a:p>
            <a:pPr marL="1035050" indent="-465138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Subdivisi</a:t>
            </a:r>
            <a:r>
              <a:rPr lang="en-US" dirty="0" smtClean="0"/>
              <a:t> </a:t>
            </a:r>
            <a:r>
              <a:rPr lang="en-US" dirty="0" err="1" smtClean="0"/>
              <a:t>kesusastreaan</a:t>
            </a:r>
            <a:endParaRPr lang="en-US" dirty="0" smtClean="0"/>
          </a:p>
          <a:p>
            <a:pPr marL="1035050" indent="-465138">
              <a:buNone/>
            </a:pPr>
            <a:r>
              <a:rPr lang="en-US" dirty="0" smtClean="0"/>
              <a:t>4. </a:t>
            </a:r>
            <a:r>
              <a:rPr lang="en-US" dirty="0" err="1" smtClean="0"/>
              <a:t>Subdivi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endParaRPr lang="en-US" dirty="0" smtClean="0"/>
          </a:p>
          <a:p>
            <a:pPr marL="1035050" indent="-465138">
              <a:buNone/>
            </a:pPr>
            <a:r>
              <a:rPr lang="en-US" dirty="0" smtClean="0"/>
              <a:t>5. </a:t>
            </a:r>
            <a:r>
              <a:rPr lang="en-US" dirty="0" err="1" smtClean="0"/>
              <a:t>Ras</a:t>
            </a:r>
            <a:r>
              <a:rPr lang="en-US" dirty="0" smtClean="0"/>
              <a:t>,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endParaRPr lang="en-US" dirty="0" smtClean="0"/>
          </a:p>
          <a:p>
            <a:pPr marL="1035050" indent="-465138">
              <a:buNone/>
            </a:pPr>
            <a:r>
              <a:rPr lang="en-US" dirty="0" smtClean="0"/>
              <a:t>6. </a:t>
            </a:r>
            <a:r>
              <a:rPr lang="en-US" dirty="0" err="1" smtClean="0"/>
              <a:t>Divisi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u="sng" dirty="0" err="1" smtClean="0"/>
              <a:t>Contoh</a:t>
            </a:r>
            <a:r>
              <a:rPr lang="en-US" dirty="0" smtClean="0"/>
              <a:t>:  </a:t>
            </a:r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Majalah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 marL="623888" indent="-15875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(SU).    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         631.5</a:t>
            </a:r>
          </a:p>
          <a:p>
            <a:pPr marL="623888" indent="-158750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Peleng</a:t>
            </a:r>
            <a:r>
              <a:rPr lang="en-US" dirty="0" smtClean="0"/>
              <a:t>.     </a:t>
            </a:r>
            <a:r>
              <a:rPr lang="en-US" dirty="0" err="1" smtClean="0"/>
              <a:t>Majalah</a:t>
            </a:r>
            <a:r>
              <a:rPr lang="en-US" dirty="0" smtClean="0"/>
              <a:t>  (</a:t>
            </a:r>
            <a:r>
              <a:rPr lang="en-US" dirty="0" err="1" smtClean="0"/>
              <a:t>Subdivisi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)          - 05</a:t>
            </a:r>
          </a:p>
          <a:p>
            <a:pPr>
              <a:buNone/>
            </a:pPr>
            <a:r>
              <a:rPr lang="en-US" dirty="0" smtClean="0"/>
              <a:t>       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Majalah</a:t>
            </a:r>
            <a:r>
              <a:rPr lang="en-US" dirty="0" smtClean="0"/>
              <a:t> </a:t>
            </a:r>
            <a:r>
              <a:rPr lang="en-US" dirty="0" err="1" smtClean="0"/>
              <a:t>Pengo</a:t>
            </a:r>
            <a:r>
              <a:rPr lang="en-US" dirty="0" smtClean="0"/>
              <a:t>. </a:t>
            </a:r>
            <a:r>
              <a:rPr lang="en-US" dirty="0" err="1" smtClean="0"/>
              <a:t>Pertanian</a:t>
            </a:r>
            <a:r>
              <a:rPr lang="en-US" dirty="0" smtClean="0"/>
              <a:t>             631.505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dirty="0" smtClean="0"/>
              <a:t>2.  </a:t>
            </a:r>
            <a:r>
              <a:rPr lang="en-US" dirty="0" err="1" smtClean="0"/>
              <a:t>Cerita</a:t>
            </a:r>
            <a:r>
              <a:rPr lang="en-US" dirty="0" smtClean="0"/>
              <a:t> Rakyat NTB</a:t>
            </a:r>
          </a:p>
          <a:p>
            <a:pPr marL="623888" indent="-158750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(SU).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rakyat</a:t>
            </a:r>
            <a:r>
              <a:rPr lang="en-US" dirty="0" smtClean="0"/>
              <a:t>                                    398.2</a:t>
            </a:r>
          </a:p>
          <a:p>
            <a:pPr marL="465138" indent="0">
              <a:buFont typeface="Wingdings" pitchFamily="2" charset="2"/>
              <a:buChar char="Ø"/>
            </a:pPr>
            <a:r>
              <a:rPr lang="en-US" dirty="0" smtClean="0"/>
              <a:t>   </a:t>
            </a:r>
            <a:r>
              <a:rPr lang="en-US" dirty="0" err="1" smtClean="0"/>
              <a:t>Subjek</a:t>
            </a:r>
            <a:r>
              <a:rPr lang="en-US" dirty="0" smtClean="0"/>
              <a:t> </a:t>
            </a:r>
            <a:r>
              <a:rPr lang="en-US" dirty="0" err="1" smtClean="0"/>
              <a:t>Peleng</a:t>
            </a:r>
            <a:r>
              <a:rPr lang="en-US" dirty="0" smtClean="0"/>
              <a:t>. Nusa Tenggara Barat (T.  </a:t>
            </a:r>
            <a:r>
              <a:rPr lang="en-US" dirty="0" err="1" smtClean="0"/>
              <a:t>wilayah</a:t>
            </a:r>
            <a:r>
              <a:rPr lang="en-US" dirty="0" smtClean="0"/>
              <a:t>)b        598 6 </a:t>
            </a:r>
          </a:p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err="1" smtClean="0"/>
              <a:t>Jadi</a:t>
            </a:r>
            <a:r>
              <a:rPr lang="en-US" dirty="0" smtClean="0"/>
              <a:t> No. </a:t>
            </a:r>
            <a:r>
              <a:rPr lang="en-US" dirty="0" err="1" smtClean="0"/>
              <a:t>Klas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en-US" dirty="0" smtClean="0"/>
              <a:t>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Rakyat NTB         398.259 86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Catatan</a:t>
            </a:r>
            <a:r>
              <a:rPr lang="en-US" dirty="0" smtClean="0"/>
              <a:t>: </a:t>
            </a:r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r>
              <a:rPr lang="en-US" dirty="0" smtClean="0"/>
              <a:t> </a:t>
            </a:r>
            <a:r>
              <a:rPr lang="en-US" dirty="0" err="1" smtClean="0"/>
              <a:t>pembantu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bagan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15000"/>
            </a:pPr>
            <a:r>
              <a:rPr lang="id-ID" sz="2800" b="1" dirty="0" smtClean="0"/>
              <a:t>  000 </a:t>
            </a:r>
            <a:r>
              <a:rPr lang="id-ID" sz="2800" b="1" dirty="0"/>
              <a:t>– 099 (karya umum)</a:t>
            </a:r>
            <a:endParaRPr lang="en-US" sz="2800" b="1" dirty="0"/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id-ID" sz="2800" b="1" dirty="0"/>
              <a:t>  Ilmu perpustakaan dan informasi	     </a:t>
            </a:r>
            <a:r>
              <a:rPr lang="en-US" sz="2800" b="1" dirty="0"/>
              <a:t>..</a:t>
            </a:r>
            <a:r>
              <a:rPr lang="id-ID" sz="2800" b="1" dirty="0"/>
              <a:t>....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id-ID" sz="2800" b="1" dirty="0"/>
              <a:t>  Majalah Gatra				</a:t>
            </a:r>
            <a:r>
              <a:rPr lang="en-US" sz="2800" b="1" dirty="0"/>
              <a:t>     </a:t>
            </a:r>
            <a:r>
              <a:rPr lang="id-ID" sz="2800" b="1" dirty="0"/>
              <a:t>......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id-ID" sz="2800" b="1" dirty="0"/>
              <a:t>  </a:t>
            </a:r>
            <a:r>
              <a:rPr lang="en-US" sz="2800" b="1" dirty="0" err="1" smtClean="0"/>
              <a:t>Ilmu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komputer</a:t>
            </a:r>
            <a:r>
              <a:rPr lang="id-ID" sz="2800" b="1" dirty="0"/>
              <a:t>				</a:t>
            </a:r>
            <a:r>
              <a:rPr lang="en-US" sz="2800" b="1" dirty="0"/>
              <a:t>     </a:t>
            </a:r>
            <a:r>
              <a:rPr lang="id-ID" sz="2800" b="1" dirty="0"/>
              <a:t>......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Tx/>
              <a:buChar char="•"/>
            </a:pPr>
            <a:r>
              <a:rPr lang="id-ID" sz="2800" b="1" dirty="0"/>
              <a:t>  Surat kabar Lombok Post		</a:t>
            </a:r>
            <a:r>
              <a:rPr lang="en-US" sz="2800" b="1" dirty="0"/>
              <a:t>     </a:t>
            </a:r>
            <a:r>
              <a:rPr lang="id-ID" sz="2800" b="1" dirty="0"/>
              <a:t>......</a:t>
            </a:r>
            <a:endParaRPr lang="en-US" sz="2800" b="1" dirty="0"/>
          </a:p>
          <a:p>
            <a:pPr>
              <a:spcBef>
                <a:spcPct val="50000"/>
              </a:spcBef>
              <a:buClr>
                <a:schemeClr val="tx2"/>
              </a:buClr>
              <a:buSzPct val="115000"/>
              <a:buFontTx/>
              <a:buChar char="•"/>
            </a:pPr>
            <a:endParaRPr lang="en-US" sz="2800" dirty="0"/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Mengenal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id-ID" dirty="0" smtClean="0"/>
              <a:t>....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3447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/>
              <a:t>100  -  199  (Filsafat)</a:t>
            </a:r>
            <a:endParaRPr lang="en-US" dirty="0"/>
          </a:p>
          <a:p>
            <a:r>
              <a:rPr lang="id-ID" dirty="0" smtClean="0"/>
              <a:t>Filsafat abad menengah</a:t>
            </a:r>
            <a:r>
              <a:rPr lang="en-US" dirty="0" smtClean="0"/>
              <a:t>  </a:t>
            </a:r>
            <a:r>
              <a:rPr lang="en-US" dirty="0"/>
              <a:t>		</a:t>
            </a:r>
            <a:r>
              <a:rPr lang="id-ID" dirty="0"/>
              <a:t>..............</a:t>
            </a:r>
          </a:p>
          <a:p>
            <a:r>
              <a:rPr lang="id-ID" dirty="0"/>
              <a:t>Etika profesi				..............</a:t>
            </a:r>
          </a:p>
          <a:p>
            <a:r>
              <a:rPr lang="id-ID" dirty="0"/>
              <a:t>Logika					..............</a:t>
            </a:r>
            <a:endParaRPr lang="en-US" dirty="0"/>
          </a:p>
          <a:p>
            <a:r>
              <a:rPr lang="en-US" dirty="0" err="1"/>
              <a:t>Metafisika</a:t>
            </a:r>
            <a:r>
              <a:rPr lang="en-US" dirty="0"/>
              <a:t>				</a:t>
            </a:r>
            <a:r>
              <a:rPr lang="en-US" sz="3200" dirty="0"/>
              <a:t>………</a:t>
            </a:r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xmlns="" val="5339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sz="2800" dirty="0"/>
              <a:t>200  -  299  (Agama)</a:t>
            </a:r>
          </a:p>
          <a:p>
            <a:r>
              <a:rPr lang="id-ID" sz="2800" dirty="0"/>
              <a:t>Agama Islam</a:t>
            </a:r>
            <a:r>
              <a:rPr lang="en-US" sz="2800" dirty="0"/>
              <a:t>		</a:t>
            </a:r>
            <a:r>
              <a:rPr lang="en-US" sz="2800" dirty="0" smtClean="0"/>
              <a:t>        </a:t>
            </a:r>
            <a:r>
              <a:rPr lang="id-ID" sz="2800" dirty="0" smtClean="0"/>
              <a:t>...................</a:t>
            </a:r>
            <a:endParaRPr lang="id-ID" sz="2800" dirty="0"/>
          </a:p>
          <a:p>
            <a:r>
              <a:rPr lang="en-US" sz="2800" dirty="0" err="1" smtClean="0"/>
              <a:t>Perbandingan</a:t>
            </a:r>
            <a:r>
              <a:rPr lang="en-US" sz="2800" dirty="0" smtClean="0"/>
              <a:t> Agama</a:t>
            </a:r>
            <a:r>
              <a:rPr lang="id-ID" sz="2800" dirty="0"/>
              <a:t>	</a:t>
            </a:r>
            <a:r>
              <a:rPr lang="id-ID" sz="2800" dirty="0" smtClean="0"/>
              <a:t>..................</a:t>
            </a:r>
            <a:endParaRPr lang="id-ID" sz="2800" dirty="0"/>
          </a:p>
          <a:p>
            <a:r>
              <a:rPr lang="id-ID" sz="2800" dirty="0"/>
              <a:t>Agama Hindu		</a:t>
            </a:r>
            <a:r>
              <a:rPr lang="en-US" sz="2800" dirty="0" smtClean="0"/>
              <a:t>        </a:t>
            </a:r>
            <a:r>
              <a:rPr lang="id-ID" sz="2800" dirty="0" smtClean="0"/>
              <a:t>...................</a:t>
            </a:r>
            <a:endParaRPr lang="en-US" sz="2800" dirty="0" smtClean="0"/>
          </a:p>
          <a:p>
            <a:r>
              <a:rPr lang="en-US" sz="2800" dirty="0" smtClean="0"/>
              <a:t>Agama </a:t>
            </a:r>
            <a:r>
              <a:rPr lang="en-US" sz="2800" dirty="0" err="1" smtClean="0"/>
              <a:t>Budha</a:t>
            </a:r>
            <a:r>
              <a:rPr lang="en-US" sz="2800" dirty="0" smtClean="0"/>
              <a:t> 		</a:t>
            </a:r>
            <a:r>
              <a:rPr lang="id-ID" sz="2800" dirty="0" smtClean="0"/>
              <a:t>...................</a:t>
            </a:r>
            <a:endParaRPr lang="en-US" sz="2800" dirty="0" smtClean="0"/>
          </a:p>
          <a:p>
            <a:r>
              <a:rPr lang="en-US" sz="2800" dirty="0" smtClean="0"/>
              <a:t>Agama </a:t>
            </a:r>
            <a:r>
              <a:rPr lang="en-US" sz="2800" dirty="0" err="1" smtClean="0"/>
              <a:t>Yahudi</a:t>
            </a:r>
            <a:r>
              <a:rPr lang="en-US" sz="2800" dirty="0" smtClean="0"/>
              <a:t> 	        </a:t>
            </a:r>
            <a:r>
              <a:rPr lang="id-ID" sz="2800" dirty="0" smtClean="0"/>
              <a:t>...................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8980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/>
              <a:t>300  -  399  (Ilmu-ilmu sosial)</a:t>
            </a:r>
          </a:p>
          <a:p>
            <a:r>
              <a:rPr lang="id-ID" dirty="0"/>
              <a:t>Hukum	   </a:t>
            </a:r>
            <a:r>
              <a:rPr lang="en-US" dirty="0"/>
              <a:t>			</a:t>
            </a:r>
            <a:r>
              <a:rPr lang="id-ID" dirty="0"/>
              <a:t>...................</a:t>
            </a:r>
          </a:p>
          <a:p>
            <a:r>
              <a:rPr lang="id-ID" dirty="0"/>
              <a:t>Pendidikan   			...................</a:t>
            </a:r>
          </a:p>
          <a:p>
            <a:r>
              <a:rPr lang="id-ID" dirty="0"/>
              <a:t>Ekonomi			</a:t>
            </a:r>
            <a:r>
              <a:rPr lang="id-ID" dirty="0" smtClean="0"/>
              <a:t>         ...................</a:t>
            </a:r>
            <a:endParaRPr lang="id-ID" dirty="0"/>
          </a:p>
          <a:p>
            <a:r>
              <a:rPr lang="id-ID" dirty="0"/>
              <a:t>Ilmu Politik	 		...................</a:t>
            </a:r>
          </a:p>
          <a:p>
            <a:r>
              <a:rPr lang="id-ID" dirty="0"/>
              <a:t>Adat istiadat &amp; folklor	..................</a:t>
            </a:r>
          </a:p>
          <a:p>
            <a:r>
              <a:rPr lang="id-ID" dirty="0"/>
              <a:t>Statistik 				.</a:t>
            </a:r>
            <a:r>
              <a:rPr lang="en-US" dirty="0"/>
              <a:t>..</a:t>
            </a:r>
            <a:r>
              <a:rPr lang="id-ID" dirty="0"/>
              <a:t>.......</a:t>
            </a:r>
            <a:r>
              <a:rPr lang="en-US" dirty="0"/>
              <a:t>.</a:t>
            </a:r>
            <a:r>
              <a:rPr lang="id-ID" dirty="0"/>
              <a:t>.......</a:t>
            </a:r>
            <a:endParaRPr lang="en-US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9966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A.  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</a:p>
          <a:p>
            <a:pPr marL="688975" indent="0">
              <a:buNone/>
            </a:pPr>
            <a:r>
              <a:rPr lang="en-US" dirty="0" smtClean="0"/>
              <a:t>1. </a:t>
            </a:r>
            <a:r>
              <a:rPr lang="id-ID" dirty="0" smtClean="0"/>
              <a:t>Stempel</a:t>
            </a:r>
          </a:p>
          <a:p>
            <a:pPr marL="688975" indent="0">
              <a:buNone/>
            </a:pPr>
            <a:r>
              <a:rPr lang="en-US" dirty="0" smtClean="0"/>
              <a:t>2. </a:t>
            </a:r>
            <a:r>
              <a:rPr lang="id-ID" dirty="0" smtClean="0"/>
              <a:t>Inventarisasi</a:t>
            </a:r>
          </a:p>
          <a:p>
            <a:pPr>
              <a:buNone/>
            </a:pPr>
            <a:r>
              <a:rPr lang="en-US" dirty="0" smtClean="0"/>
              <a:t>B.  </a:t>
            </a:r>
            <a:r>
              <a:rPr lang="id-ID" dirty="0" smtClean="0"/>
              <a:t>Klasifikasi</a:t>
            </a:r>
          </a:p>
          <a:p>
            <a:pPr>
              <a:buNone/>
            </a:pPr>
            <a:r>
              <a:rPr lang="en-US" dirty="0" smtClean="0"/>
              <a:t>C. 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endParaRPr lang="id-ID" dirty="0" smtClean="0"/>
          </a:p>
          <a:p>
            <a:pPr marL="1079500" indent="-449263">
              <a:buNone/>
            </a:pPr>
            <a:r>
              <a:rPr lang="en-US" dirty="0" smtClean="0"/>
              <a:t>1. </a:t>
            </a:r>
            <a:r>
              <a:rPr lang="id-ID" dirty="0" smtClean="0"/>
              <a:t>Pelabelan</a:t>
            </a:r>
          </a:p>
          <a:p>
            <a:pPr marL="1079500" indent="-449263">
              <a:buNone/>
            </a:pPr>
            <a:r>
              <a:rPr lang="en-US" dirty="0" smtClean="0"/>
              <a:t>2. </a:t>
            </a:r>
            <a:r>
              <a:rPr lang="id-ID" dirty="0" smtClean="0"/>
              <a:t>Pembuatan kelengkapan buku</a:t>
            </a:r>
            <a:r>
              <a:rPr lang="en-US" dirty="0" smtClean="0"/>
              <a:t> (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CAKUPAN </a:t>
            </a:r>
            <a:r>
              <a:rPr lang="en-US" dirty="0" smtClean="0"/>
              <a:t>MATERI</a:t>
            </a:r>
            <a:r>
              <a:rPr lang="id-ID" dirty="0" smtClean="0"/>
              <a:t> </a:t>
            </a:r>
            <a:r>
              <a:rPr lang="en-US" dirty="0" smtClean="0"/>
              <a:t>KLASIFIKASI </a:t>
            </a:r>
            <a:r>
              <a:rPr lang="id-ID" dirty="0" smtClean="0"/>
              <a:t> BAHAN </a:t>
            </a:r>
            <a:r>
              <a:rPr lang="en-US" dirty="0" smtClean="0"/>
              <a:t>PER</a:t>
            </a:r>
            <a:r>
              <a:rPr lang="id-ID" dirty="0" smtClean="0"/>
              <a:t>PUSTAKA</a:t>
            </a:r>
            <a:r>
              <a:rPr lang="en-US" dirty="0" smtClean="0"/>
              <a:t>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9130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</a:t>
            </a:r>
            <a:r>
              <a:rPr lang="id-ID" dirty="0" smtClean="0"/>
              <a:t>00  -  </a:t>
            </a:r>
            <a:r>
              <a:rPr lang="en-US" dirty="0" smtClean="0"/>
              <a:t>4</a:t>
            </a:r>
            <a:r>
              <a:rPr lang="id-ID" dirty="0" smtClean="0"/>
              <a:t>99  (Ilmu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id-ID" dirty="0" smtClean="0"/>
              <a:t>)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Indonesia</a:t>
            </a:r>
            <a:r>
              <a:rPr lang="id-ID" dirty="0" smtClean="0"/>
              <a:t> </a:t>
            </a:r>
            <a:r>
              <a:rPr lang="en-US" dirty="0" smtClean="0"/>
              <a:t>	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Kamus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id-ID" dirty="0" smtClean="0"/>
              <a:t>  		...................</a:t>
            </a:r>
          </a:p>
          <a:p>
            <a:r>
              <a:rPr lang="en-US" dirty="0" smtClean="0"/>
              <a:t>Tata </a:t>
            </a:r>
            <a:r>
              <a:rPr lang="en-US" dirty="0" err="1" smtClean="0"/>
              <a:t>Bahasa</a:t>
            </a:r>
            <a:r>
              <a:rPr lang="en-US" dirty="0" smtClean="0"/>
              <a:t> Indonesia </a:t>
            </a:r>
            <a:r>
              <a:rPr lang="id-ID" dirty="0" smtClean="0"/>
              <a:t>    ...................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Daerah </a:t>
            </a:r>
            <a:r>
              <a:rPr lang="id-ID" dirty="0" smtClean="0"/>
              <a:t> 		...................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	</a:t>
            </a:r>
            <a:r>
              <a:rPr lang="id-ID" dirty="0" smtClean="0"/>
              <a:t>	..................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 </a:t>
            </a:r>
            <a:r>
              <a:rPr lang="id-ID" dirty="0" smtClean="0"/>
              <a:t>		.</a:t>
            </a:r>
            <a:r>
              <a:rPr lang="en-US" dirty="0" smtClean="0"/>
              <a:t>..</a:t>
            </a:r>
            <a:r>
              <a:rPr lang="id-ID" dirty="0" smtClean="0"/>
              <a:t>.......</a:t>
            </a:r>
            <a:r>
              <a:rPr lang="en-US" dirty="0" smtClean="0"/>
              <a:t>.</a:t>
            </a:r>
            <a:r>
              <a:rPr lang="id-ID" dirty="0" smtClean="0"/>
              <a:t>.......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60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</a:t>
            </a:r>
            <a:r>
              <a:rPr lang="id-ID" dirty="0" smtClean="0"/>
              <a:t>00  -  </a:t>
            </a:r>
            <a:r>
              <a:rPr lang="en-US" dirty="0" smtClean="0"/>
              <a:t>5</a:t>
            </a:r>
            <a:r>
              <a:rPr lang="id-ID" dirty="0" smtClean="0"/>
              <a:t>99  (Ilmu</a:t>
            </a:r>
            <a:r>
              <a:rPr lang="en-US" dirty="0" smtClean="0"/>
              <a:t>-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r>
              <a:rPr lang="id-ID" dirty="0" smtClean="0"/>
              <a:t>)</a:t>
            </a:r>
          </a:p>
          <a:p>
            <a:r>
              <a:rPr lang="en-US" dirty="0" err="1" smtClean="0"/>
              <a:t>Matematika</a:t>
            </a:r>
            <a:r>
              <a:rPr lang="en-US" dirty="0" smtClean="0"/>
              <a:t>	</a:t>
            </a:r>
            <a:r>
              <a:rPr lang="id-ID" dirty="0" smtClean="0"/>
              <a:t> </a:t>
            </a:r>
            <a:r>
              <a:rPr lang="en-US" dirty="0" smtClean="0"/>
              <a:t>	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Aljabar</a:t>
            </a:r>
            <a:r>
              <a:rPr lang="id-ID" dirty="0" smtClean="0"/>
              <a:t> </a:t>
            </a:r>
            <a:r>
              <a:rPr lang="en-US" dirty="0" smtClean="0"/>
              <a:t>		</a:t>
            </a:r>
            <a:r>
              <a:rPr lang="id-ID" dirty="0" smtClean="0"/>
              <a:t> 		...................</a:t>
            </a:r>
          </a:p>
          <a:p>
            <a:r>
              <a:rPr lang="en-US" dirty="0" err="1" smtClean="0"/>
              <a:t>Astronomi</a:t>
            </a:r>
            <a:r>
              <a:rPr lang="en-US" dirty="0" smtClean="0"/>
              <a:t>		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Fisika</a:t>
            </a:r>
            <a:r>
              <a:rPr lang="en-US" dirty="0" smtClean="0"/>
              <a:t> 		 </a:t>
            </a:r>
            <a:r>
              <a:rPr lang="id-ID" dirty="0" smtClean="0"/>
              <a:t> 		...................</a:t>
            </a:r>
          </a:p>
          <a:p>
            <a:r>
              <a:rPr lang="en-US" dirty="0" smtClean="0"/>
              <a:t>Kimia			</a:t>
            </a:r>
            <a:r>
              <a:rPr lang="id-ID" dirty="0" smtClean="0"/>
              <a:t>	..................</a:t>
            </a:r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</a:t>
            </a:r>
            <a:r>
              <a:rPr lang="en-US" dirty="0" smtClean="0"/>
              <a:t>.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Bumi</a:t>
            </a:r>
            <a:r>
              <a:rPr lang="id-ID" dirty="0" smtClean="0"/>
              <a:t>		.</a:t>
            </a:r>
            <a:r>
              <a:rPr lang="en-US" dirty="0" smtClean="0"/>
              <a:t>..</a:t>
            </a:r>
            <a:r>
              <a:rPr lang="id-ID" dirty="0" smtClean="0"/>
              <a:t>.......</a:t>
            </a:r>
            <a:r>
              <a:rPr lang="en-US" dirty="0" smtClean="0"/>
              <a:t>.</a:t>
            </a:r>
            <a:r>
              <a:rPr lang="id-ID" dirty="0" smtClean="0"/>
              <a:t>.......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95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6</a:t>
            </a:r>
            <a:r>
              <a:rPr lang="id-ID" dirty="0" smtClean="0"/>
              <a:t>00  -  </a:t>
            </a:r>
            <a:r>
              <a:rPr lang="en-US" dirty="0" smtClean="0"/>
              <a:t>6</a:t>
            </a:r>
            <a:r>
              <a:rPr lang="id-ID" dirty="0" smtClean="0"/>
              <a:t>99 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id-ID" dirty="0" smtClean="0"/>
              <a:t>(Ilmu</a:t>
            </a:r>
            <a:r>
              <a:rPr lang="en-US" dirty="0" smtClean="0"/>
              <a:t> </a:t>
            </a:r>
            <a:r>
              <a:rPr lang="en-US" dirty="0" err="1" smtClean="0"/>
              <a:t>Terapan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kdeokteran</a:t>
            </a:r>
            <a:r>
              <a:rPr lang="id-ID" dirty="0" smtClean="0"/>
              <a:t> </a:t>
            </a:r>
            <a:r>
              <a:rPr lang="en-US" dirty="0" smtClean="0"/>
              <a:t>	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Penyakit</a:t>
            </a:r>
            <a:r>
              <a:rPr lang="en-US" dirty="0" smtClean="0"/>
              <a:t>		</a:t>
            </a:r>
            <a:r>
              <a:rPr lang="id-ID" dirty="0" smtClean="0"/>
              <a:t> 		...................</a:t>
            </a:r>
          </a:p>
          <a:p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		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Pertanian</a:t>
            </a:r>
            <a:r>
              <a:rPr lang="en-US" dirty="0" smtClean="0"/>
              <a:t> 	 </a:t>
            </a:r>
            <a:r>
              <a:rPr lang="id-ID" dirty="0" smtClean="0"/>
              <a:t> 		...................</a:t>
            </a:r>
          </a:p>
          <a:p>
            <a:r>
              <a:rPr lang="en-US" dirty="0" err="1" smtClean="0"/>
              <a:t>Manajemen</a:t>
            </a:r>
            <a:r>
              <a:rPr lang="en-US" dirty="0" smtClean="0"/>
              <a:t> 		</a:t>
            </a:r>
            <a:r>
              <a:rPr lang="id-ID" dirty="0" smtClean="0"/>
              <a:t>	..................</a:t>
            </a:r>
          </a:p>
          <a:p>
            <a:r>
              <a:rPr lang="en-US" dirty="0" err="1" smtClean="0"/>
              <a:t>Akutansi</a:t>
            </a:r>
            <a:r>
              <a:rPr lang="en-US" dirty="0" smtClean="0"/>
              <a:t> 	</a:t>
            </a:r>
            <a:r>
              <a:rPr lang="id-ID" dirty="0" smtClean="0"/>
              <a:t>		.</a:t>
            </a:r>
            <a:r>
              <a:rPr lang="en-US" dirty="0" smtClean="0"/>
              <a:t>..</a:t>
            </a:r>
            <a:r>
              <a:rPr lang="id-ID" dirty="0" smtClean="0"/>
              <a:t>.......</a:t>
            </a:r>
            <a:r>
              <a:rPr lang="en-US" dirty="0" smtClean="0"/>
              <a:t>.</a:t>
            </a:r>
            <a:r>
              <a:rPr lang="id-ID" dirty="0" smtClean="0"/>
              <a:t>.......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609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7</a:t>
            </a:r>
            <a:r>
              <a:rPr lang="id-ID" dirty="0" smtClean="0"/>
              <a:t>00  -  </a:t>
            </a:r>
            <a:r>
              <a:rPr lang="en-US" dirty="0" smtClean="0"/>
              <a:t>7</a:t>
            </a:r>
            <a:r>
              <a:rPr lang="id-ID" dirty="0" smtClean="0"/>
              <a:t>99  </a:t>
            </a:r>
            <a:r>
              <a:rPr lang="en-US" dirty="0" err="1" smtClean="0"/>
              <a:t>Kesenisn</a:t>
            </a:r>
            <a:r>
              <a:rPr lang="en-US" dirty="0" smtClean="0"/>
              <a:t>, </a:t>
            </a:r>
            <a:r>
              <a:rPr lang="en-US" dirty="0" err="1" smtClean="0"/>
              <a:t>Hiburan</a:t>
            </a:r>
            <a:r>
              <a:rPr lang="en-US" dirty="0" smtClean="0"/>
              <a:t> &amp; </a:t>
            </a:r>
            <a:r>
              <a:rPr lang="en-US" dirty="0" err="1" smtClean="0"/>
              <a:t>Olahraga</a:t>
            </a:r>
            <a:endParaRPr lang="id-ID" dirty="0" smtClean="0"/>
          </a:p>
          <a:p>
            <a:r>
              <a:rPr lang="en-US" dirty="0" err="1" smtClean="0"/>
              <a:t>Pertamanan</a:t>
            </a:r>
            <a:r>
              <a:rPr lang="en-US" dirty="0" smtClean="0"/>
              <a:t> 	</a:t>
            </a:r>
            <a:r>
              <a:rPr lang="id-ID" dirty="0" smtClean="0"/>
              <a:t> </a:t>
            </a:r>
            <a:r>
              <a:rPr lang="en-US" dirty="0" smtClean="0"/>
              <a:t>	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Arsitektur</a:t>
            </a:r>
            <a:r>
              <a:rPr lang="en-US" dirty="0" smtClean="0"/>
              <a:t>		</a:t>
            </a:r>
            <a:r>
              <a:rPr lang="id-ID" dirty="0" smtClean="0"/>
              <a:t> 	...................</a:t>
            </a:r>
          </a:p>
          <a:p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Patung</a:t>
            </a:r>
            <a:r>
              <a:rPr lang="en-US" dirty="0" smtClean="0"/>
              <a:t>		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Fotografi</a:t>
            </a:r>
            <a:r>
              <a:rPr lang="en-US" dirty="0" smtClean="0"/>
              <a:t> 	 </a:t>
            </a:r>
            <a:r>
              <a:rPr lang="id-ID" dirty="0" smtClean="0"/>
              <a:t> 		...................</a:t>
            </a:r>
          </a:p>
          <a:p>
            <a:r>
              <a:rPr lang="en-US" dirty="0" err="1" smtClean="0"/>
              <a:t>Musik</a:t>
            </a:r>
            <a:r>
              <a:rPr lang="en-US" dirty="0" smtClean="0"/>
              <a:t> 	 		</a:t>
            </a:r>
            <a:r>
              <a:rPr lang="id-ID" dirty="0" smtClean="0"/>
              <a:t>	..................</a:t>
            </a:r>
          </a:p>
          <a:p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Pertunjukan</a:t>
            </a:r>
            <a:r>
              <a:rPr lang="en-US" dirty="0" smtClean="0"/>
              <a:t> </a:t>
            </a:r>
            <a:r>
              <a:rPr lang="id-ID" dirty="0" smtClean="0"/>
              <a:t>		.</a:t>
            </a:r>
            <a:r>
              <a:rPr lang="en-US" dirty="0" smtClean="0"/>
              <a:t>..</a:t>
            </a:r>
            <a:r>
              <a:rPr lang="id-ID" dirty="0" smtClean="0"/>
              <a:t>.......</a:t>
            </a:r>
            <a:r>
              <a:rPr lang="en-US" dirty="0" smtClean="0"/>
              <a:t>.</a:t>
            </a:r>
            <a:r>
              <a:rPr lang="id-ID" dirty="0" smtClean="0"/>
              <a:t>.......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58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8</a:t>
            </a:r>
            <a:r>
              <a:rPr lang="id-ID" dirty="0" smtClean="0"/>
              <a:t>00  -  </a:t>
            </a:r>
            <a:r>
              <a:rPr lang="en-US" dirty="0" smtClean="0"/>
              <a:t>8</a:t>
            </a:r>
            <a:r>
              <a:rPr lang="id-ID" dirty="0" smtClean="0"/>
              <a:t>99  </a:t>
            </a:r>
            <a:r>
              <a:rPr lang="en-US" dirty="0" err="1" smtClean="0"/>
              <a:t>Kesusateraan</a:t>
            </a:r>
            <a:endParaRPr lang="id-ID" dirty="0" smtClean="0"/>
          </a:p>
          <a:p>
            <a:r>
              <a:rPr lang="en-US" dirty="0" err="1" smtClean="0"/>
              <a:t>Kesusasteraan</a:t>
            </a:r>
            <a:r>
              <a:rPr lang="en-US" dirty="0" smtClean="0"/>
              <a:t> Indo.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Fiksi</a:t>
            </a:r>
            <a:r>
              <a:rPr lang="en-US" dirty="0" smtClean="0"/>
              <a:t> Indonesia 	</a:t>
            </a:r>
            <a:r>
              <a:rPr lang="id-ID" dirty="0" smtClean="0"/>
              <a:t> 	...................</a:t>
            </a:r>
          </a:p>
          <a:p>
            <a:r>
              <a:rPr lang="en-US" dirty="0" err="1" smtClean="0"/>
              <a:t>Fiksi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			</a:t>
            </a:r>
            <a:r>
              <a:rPr lang="id-ID" dirty="0" smtClean="0"/>
              <a:t>...................</a:t>
            </a:r>
          </a:p>
          <a:p>
            <a:r>
              <a:rPr lang="en-US" dirty="0" err="1" smtClean="0"/>
              <a:t>Puisi</a:t>
            </a:r>
            <a:r>
              <a:rPr lang="en-US" dirty="0" smtClean="0"/>
              <a:t> </a:t>
            </a:r>
            <a:r>
              <a:rPr lang="en-US" dirty="0" err="1" smtClean="0"/>
              <a:t>Jerman</a:t>
            </a:r>
            <a:r>
              <a:rPr lang="en-US" dirty="0" smtClean="0"/>
              <a:t> 	 </a:t>
            </a:r>
            <a:r>
              <a:rPr lang="id-ID" dirty="0" smtClean="0"/>
              <a:t> 		...................</a:t>
            </a:r>
          </a:p>
          <a:p>
            <a:r>
              <a:rPr lang="en-US" dirty="0" smtClean="0"/>
              <a:t>Drama Indonesia 	</a:t>
            </a:r>
            <a:r>
              <a:rPr lang="id-ID" dirty="0" smtClean="0"/>
              <a:t>	..................</a:t>
            </a:r>
          </a:p>
          <a:p>
            <a:r>
              <a:rPr lang="en-US" dirty="0" err="1" smtClean="0"/>
              <a:t>Pidato</a:t>
            </a:r>
            <a:r>
              <a:rPr lang="en-US" dirty="0" smtClean="0"/>
              <a:t> Indonesia </a:t>
            </a:r>
            <a:r>
              <a:rPr lang="id-ID" dirty="0" smtClean="0"/>
              <a:t>		.</a:t>
            </a:r>
            <a:r>
              <a:rPr lang="en-US" dirty="0" smtClean="0"/>
              <a:t>..</a:t>
            </a:r>
            <a:r>
              <a:rPr lang="id-ID" dirty="0" smtClean="0"/>
              <a:t>.......</a:t>
            </a:r>
            <a:r>
              <a:rPr lang="en-US" dirty="0" smtClean="0"/>
              <a:t>.</a:t>
            </a:r>
            <a:r>
              <a:rPr lang="id-ID" dirty="0" smtClean="0"/>
              <a:t>.......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35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9</a:t>
            </a:r>
            <a:r>
              <a:rPr lang="id-ID" dirty="0" smtClean="0"/>
              <a:t>00  -  </a:t>
            </a:r>
            <a:r>
              <a:rPr lang="en-US" dirty="0" smtClean="0"/>
              <a:t>9</a:t>
            </a:r>
            <a:r>
              <a:rPr lang="id-ID" dirty="0" smtClean="0"/>
              <a:t>99  </a:t>
            </a:r>
            <a:r>
              <a:rPr lang="en-US" dirty="0" err="1" smtClean="0"/>
              <a:t>Geografi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endParaRPr lang="id-ID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Palestina</a:t>
            </a:r>
            <a:r>
              <a:rPr lang="en-US" dirty="0" smtClean="0"/>
              <a:t>   			</a:t>
            </a:r>
            <a:r>
              <a:rPr lang="id-ID" dirty="0" smtClean="0"/>
              <a:t>...................</a:t>
            </a:r>
          </a:p>
          <a:p>
            <a:r>
              <a:rPr lang="en-US" dirty="0" smtClean="0"/>
              <a:t> Indonesia 	</a:t>
            </a:r>
            <a:r>
              <a:rPr lang="id-ID" dirty="0" smtClean="0"/>
              <a:t> </a:t>
            </a:r>
            <a:r>
              <a:rPr lang="en-US" dirty="0" smtClean="0"/>
              <a:t>	</a:t>
            </a:r>
            <a:r>
              <a:rPr lang="id-ID" dirty="0" smtClean="0"/>
              <a:t>	...................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Asia	</a:t>
            </a:r>
            <a:r>
              <a:rPr lang="id-ID" dirty="0" smtClean="0"/>
              <a:t>...................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Afrika</a:t>
            </a:r>
            <a:r>
              <a:rPr lang="id-ID" dirty="0" smtClean="0"/>
              <a:t>	...................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Purba</a:t>
            </a:r>
            <a:r>
              <a:rPr lang="id-ID" dirty="0" smtClean="0"/>
              <a:t>	..................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Biografi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id-ID" dirty="0" smtClean="0"/>
              <a:t>		.</a:t>
            </a:r>
            <a:r>
              <a:rPr lang="en-US" dirty="0" smtClean="0"/>
              <a:t>..</a:t>
            </a:r>
            <a:r>
              <a:rPr lang="id-ID" dirty="0" smtClean="0"/>
              <a:t>.......</a:t>
            </a:r>
            <a:r>
              <a:rPr lang="en-US" dirty="0" smtClean="0"/>
              <a:t>.</a:t>
            </a:r>
            <a:r>
              <a:rPr lang="id-ID" dirty="0" smtClean="0"/>
              <a:t>.......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Menganalisa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subyek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 smtClean="0"/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notasi</a:t>
            </a:r>
            <a:r>
              <a:rPr lang="en-US" dirty="0" smtClean="0"/>
              <a:t>/</a:t>
            </a:r>
            <a:r>
              <a:rPr lang="en-US" dirty="0" err="1" smtClean="0"/>
              <a:t>klas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LATIHAN !!!!!!!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dirty="0" err="1" smtClean="0"/>
              <a:t>Fisika</a:t>
            </a:r>
            <a:r>
              <a:rPr lang="en-US" dirty="0" smtClean="0"/>
              <a:t> SMA</a:t>
            </a:r>
          </a:p>
          <a:p>
            <a:pPr marL="624078" indent="-514350">
              <a:buAutoNum type="arabicPeriod"/>
            </a:pPr>
            <a:r>
              <a:rPr lang="en-US" dirty="0" err="1" smtClean="0"/>
              <a:t>Biologi</a:t>
            </a:r>
            <a:r>
              <a:rPr lang="en-US" dirty="0" smtClean="0"/>
              <a:t> SMA </a:t>
            </a:r>
            <a:r>
              <a:rPr lang="en-US" dirty="0" err="1" smtClean="0"/>
              <a:t>klas</a:t>
            </a:r>
            <a:r>
              <a:rPr lang="en-US" dirty="0" smtClean="0"/>
              <a:t> 1</a:t>
            </a:r>
          </a:p>
          <a:p>
            <a:pPr marL="624078" indent="-514350">
              <a:buAutoNum type="arabicPeriod"/>
            </a:pP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Indonesia</a:t>
            </a:r>
          </a:p>
          <a:p>
            <a:pPr marL="624078" indent="-514350">
              <a:buAutoNum type="arabicPeriod"/>
            </a:pPr>
            <a:r>
              <a:rPr lang="en-US" dirty="0" err="1" smtClean="0"/>
              <a:t>Kesenian</a:t>
            </a:r>
            <a:r>
              <a:rPr lang="en-US" dirty="0" smtClean="0"/>
              <a:t> Lombok</a:t>
            </a:r>
          </a:p>
          <a:p>
            <a:pPr marL="624078" indent="-514350">
              <a:buAutoNum type="arabicPeriod"/>
            </a:pPr>
            <a:r>
              <a:rPr lang="en-US" dirty="0" smtClean="0"/>
              <a:t>Al-Qur’an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Membuat</a:t>
            </a:r>
            <a:r>
              <a:rPr lang="en-US" dirty="0" smtClean="0"/>
              <a:t> Label </a:t>
            </a:r>
            <a:r>
              <a:rPr lang="en-US" dirty="0" err="1" smtClean="0"/>
              <a:t>Buku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</a:t>
            </a:r>
            <a:r>
              <a:rPr lang="id-ID" dirty="0" smtClean="0"/>
              <a:t>Contoh: judul buku : pengantar pertanian  </a:t>
            </a:r>
          </a:p>
          <a:p>
            <a:pPr marL="109728" indent="0">
              <a:buNone/>
            </a:pPr>
            <a:r>
              <a:rPr lang="id-ID" dirty="0" smtClean="0"/>
              <a:t>               </a:t>
            </a:r>
            <a:r>
              <a:rPr lang="en-US" dirty="0" smtClean="0"/>
              <a:t>   </a:t>
            </a:r>
            <a:r>
              <a:rPr lang="id-ID" dirty="0" smtClean="0"/>
              <a:t>Pengarang </a:t>
            </a:r>
            <a:r>
              <a:rPr lang="en-US" dirty="0" smtClean="0"/>
              <a:t> </a:t>
            </a:r>
            <a:r>
              <a:rPr lang="id-ID" dirty="0" smtClean="0"/>
              <a:t>: Karta Saputra</a:t>
            </a:r>
          </a:p>
          <a:p>
            <a:pPr marL="109728" indent="0">
              <a:buNone/>
            </a:pPr>
            <a:r>
              <a:rPr lang="id-ID" dirty="0" smtClean="0"/>
              <a:t>              </a:t>
            </a:r>
            <a:r>
              <a:rPr lang="en-US" dirty="0" smtClean="0"/>
              <a:t>   </a:t>
            </a:r>
            <a:r>
              <a:rPr lang="id-ID" dirty="0" smtClean="0"/>
              <a:t> No</a:t>
            </a:r>
            <a:r>
              <a:rPr lang="en-US" dirty="0" smtClean="0"/>
              <a:t>.  </a:t>
            </a:r>
            <a:r>
              <a:rPr lang="id-ID" dirty="0" smtClean="0"/>
              <a:t> kelas </a:t>
            </a:r>
            <a:r>
              <a:rPr lang="en-US" dirty="0" smtClean="0"/>
              <a:t> </a:t>
            </a:r>
            <a:r>
              <a:rPr lang="id-ID" dirty="0" smtClean="0"/>
              <a:t>: 630</a:t>
            </a:r>
          </a:p>
          <a:p>
            <a:pPr marL="624078" indent="-51435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9712" y="3506612"/>
            <a:ext cx="4752528" cy="27363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 algn="ctr">
              <a:buNone/>
            </a:pPr>
            <a:r>
              <a:rPr lang="id-ID" dirty="0"/>
              <a:t>PERPUSTAKAAN </a:t>
            </a:r>
            <a:r>
              <a:rPr lang="en-US" dirty="0" smtClean="0"/>
              <a:t> SEKOLAH </a:t>
            </a:r>
            <a:endParaRPr lang="id-ID" dirty="0"/>
          </a:p>
          <a:p>
            <a:pPr marL="109728" indent="0" algn="ctr">
              <a:buNone/>
            </a:pPr>
            <a:endParaRPr lang="id-ID" b="1" dirty="0" smtClean="0"/>
          </a:p>
          <a:p>
            <a:pPr marL="109728" indent="0" algn="ctr">
              <a:buNone/>
            </a:pPr>
            <a:r>
              <a:rPr lang="id-ID" b="1" dirty="0" smtClean="0"/>
              <a:t>630</a:t>
            </a:r>
            <a:endParaRPr lang="id-ID" dirty="0"/>
          </a:p>
          <a:p>
            <a:pPr marL="109728" indent="0" algn="ctr">
              <a:buNone/>
            </a:pPr>
            <a:r>
              <a:rPr lang="id-ID" b="1" dirty="0"/>
              <a:t>Kar</a:t>
            </a:r>
            <a:endParaRPr lang="id-ID" dirty="0"/>
          </a:p>
          <a:p>
            <a:pPr marL="109728" indent="0" algn="ctr">
              <a:buNone/>
            </a:pPr>
            <a:r>
              <a:rPr lang="id-ID" b="1" dirty="0"/>
              <a:t>P</a:t>
            </a:r>
            <a:endParaRPr lang="id-ID" dirty="0"/>
          </a:p>
          <a:p>
            <a:pPr marL="109728" indent="0" algn="ctr">
              <a:buNone/>
            </a:pPr>
            <a:r>
              <a:rPr lang="id-ID" dirty="0"/>
              <a:t> </a:t>
            </a:r>
          </a:p>
          <a:p>
            <a:pPr marL="109728" indent="0" algn="ctr">
              <a:buNone/>
            </a:pPr>
            <a:r>
              <a:rPr lang="en-US" dirty="0" smtClean="0"/>
              <a:t>SMA NEGERI ………..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Kantong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pic>
        <p:nvPicPr>
          <p:cNvPr id="2050" name="Picture 2" descr="G:\foto\WhatsApp Image 2019-08-19 at 20.32.12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660" y="1481138"/>
            <a:ext cx="351067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None/>
            </a:pPr>
            <a:r>
              <a:rPr lang="en-US" dirty="0" smtClean="0"/>
              <a:t>1.  PENGECAPAN/STEMPEL</a:t>
            </a:r>
          </a:p>
          <a:p>
            <a:pPr marL="624078" indent="-514350" algn="just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agar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milik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. </a:t>
            </a:r>
          </a:p>
          <a:p>
            <a:pPr marL="624078" indent="-514350" algn="just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Stempel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berisi</a:t>
            </a:r>
            <a:r>
              <a:rPr lang="en-US" dirty="0" smtClean="0"/>
              <a:t> Logo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.</a:t>
            </a:r>
          </a:p>
          <a:p>
            <a:pPr marL="624078" indent="-514350">
              <a:buNone/>
            </a:pPr>
            <a:r>
              <a:rPr lang="en-US" dirty="0" smtClean="0"/>
              <a:t>  </a:t>
            </a:r>
          </a:p>
          <a:p>
            <a:pPr marL="624078" indent="-514350">
              <a:buNone/>
            </a:pPr>
            <a:r>
              <a:rPr lang="en-US" dirty="0" smtClean="0"/>
              <a:t>     </a:t>
            </a:r>
            <a:r>
              <a:rPr lang="en-US" b="1" dirty="0" err="1" smtClean="0"/>
              <a:t>Tempat</a:t>
            </a:r>
            <a:r>
              <a:rPr lang="en-US" b="1" dirty="0" smtClean="0"/>
              <a:t> </a:t>
            </a:r>
            <a:r>
              <a:rPr lang="en-US" b="1" dirty="0" err="1" smtClean="0"/>
              <a:t>Stempel</a:t>
            </a:r>
            <a:endParaRPr lang="en-US" b="1" dirty="0" smtClean="0"/>
          </a:p>
          <a:p>
            <a:pPr marL="624078" indent="-514350">
              <a:buNone/>
            </a:pPr>
            <a:r>
              <a:rPr lang="en-US" dirty="0" smtClean="0"/>
              <a:t>     - </a:t>
            </a:r>
            <a:r>
              <a:rPr lang="en-US" dirty="0" err="1" smtClean="0"/>
              <a:t>Dibalik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judul</a:t>
            </a:r>
            <a:r>
              <a:rPr lang="en-US" dirty="0" smtClean="0"/>
              <a:t>, </a:t>
            </a:r>
          </a:p>
          <a:p>
            <a:pPr marL="624078" indent="-514350">
              <a:buNone/>
            </a:pPr>
            <a:r>
              <a:rPr lang="en-US" dirty="0" smtClean="0"/>
              <a:t>     -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halaman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. </a:t>
            </a:r>
          </a:p>
          <a:p>
            <a:pPr marL="624078" indent="-514350">
              <a:buNone/>
            </a:pPr>
            <a:endParaRPr lang="en-US" dirty="0" smtClean="0"/>
          </a:p>
          <a:p>
            <a:pPr marL="624078" indent="-514350">
              <a:buNone/>
            </a:pPr>
            <a:r>
              <a:rPr lang="en-US" dirty="0" smtClean="0"/>
              <a:t>      </a:t>
            </a:r>
            <a:r>
              <a:rPr lang="en-US" b="1" dirty="0" err="1" smtClean="0"/>
              <a:t>Bentuk</a:t>
            </a:r>
            <a:r>
              <a:rPr lang="en-US" b="1" dirty="0" smtClean="0"/>
              <a:t> </a:t>
            </a:r>
            <a:r>
              <a:rPr lang="en-US" b="1" dirty="0" err="1" smtClean="0"/>
              <a:t>Stempel</a:t>
            </a:r>
            <a:endParaRPr lang="en-US" b="1" dirty="0" smtClean="0"/>
          </a:p>
          <a:p>
            <a:pPr marL="624078" indent="-514350">
              <a:buNone/>
            </a:pPr>
            <a:r>
              <a:rPr lang="en-US" b="1" dirty="0" smtClean="0"/>
              <a:t>      </a:t>
            </a:r>
            <a:r>
              <a:rPr lang="en-US" dirty="0" smtClean="0"/>
              <a:t>(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bundar</a:t>
            </a:r>
            <a:r>
              <a:rPr lang="en-US" dirty="0" smtClean="0"/>
              <a:t>, </a:t>
            </a:r>
            <a:r>
              <a:rPr lang="en-US" dirty="0" err="1" smtClean="0"/>
              <a:t>lonjong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segi</a:t>
            </a:r>
            <a:r>
              <a:rPr lang="en-US" dirty="0" smtClean="0"/>
              <a:t> </a:t>
            </a:r>
            <a:r>
              <a:rPr lang="en-US" dirty="0" err="1" smtClean="0"/>
              <a:t>empat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PRA KLASIFIKASI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pic>
        <p:nvPicPr>
          <p:cNvPr id="3074" name="Picture 2" descr="G:\foto\WhatsApp Image 2019-08-19 at 20.32.1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5129" y="1481138"/>
            <a:ext cx="2773742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4.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endParaRPr lang="en-US" dirty="0"/>
          </a:p>
        </p:txBody>
      </p:sp>
      <p:pic>
        <p:nvPicPr>
          <p:cNvPr id="1026" name="Picture 2" descr="G:\foto\WhatsApp Image 2019-08-19 at 20.32.12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47800"/>
            <a:ext cx="41148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1800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n-US" sz="6000" i="1" dirty="0" smtClean="0">
                <a:latin typeface="Algerian" pitchFamily="82" charset="0"/>
              </a:rPr>
              <a:t>TERIMA KASIH</a:t>
            </a:r>
            <a:endParaRPr lang="en-US" sz="6000" i="1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2. INVENTARIS</a:t>
            </a:r>
          </a:p>
          <a:p>
            <a:pPr algn="just"/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inventaris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Tujuannya</a:t>
            </a:r>
            <a:r>
              <a:rPr lang="en-US" dirty="0" smtClean="0"/>
              <a:t> agar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, </a:t>
            </a:r>
            <a:r>
              <a:rPr lang="en-US" dirty="0" err="1" smtClean="0"/>
              <a:t>terdata</a:t>
            </a:r>
            <a:r>
              <a:rPr lang="en-US" dirty="0" smtClean="0"/>
              <a:t>  </a:t>
            </a:r>
            <a:r>
              <a:rPr lang="en-US" dirty="0" err="1" smtClean="0"/>
              <a:t>sehingga</a:t>
            </a:r>
            <a:r>
              <a:rPr lang="en-US" dirty="0" smtClean="0"/>
              <a:t> 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,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Unsur-unsur</a:t>
            </a:r>
            <a:r>
              <a:rPr lang="en-US" dirty="0" smtClean="0"/>
              <a:t> yang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dicatat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 </a:t>
            </a:r>
            <a:r>
              <a:rPr lang="en-US" dirty="0" err="1" smtClean="0"/>
              <a:t>inventaris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; </a:t>
            </a:r>
            <a:r>
              <a:rPr lang="en-US" dirty="0" err="1" smtClean="0"/>
              <a:t>tanggal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, </a:t>
            </a:r>
            <a:r>
              <a:rPr lang="en-US" dirty="0" err="1" smtClean="0"/>
              <a:t>nomor</a:t>
            </a:r>
            <a:r>
              <a:rPr lang="en-US" dirty="0" smtClean="0"/>
              <a:t> </a:t>
            </a:r>
            <a:r>
              <a:rPr lang="en-US" dirty="0" err="1" smtClean="0"/>
              <a:t>induk</a:t>
            </a:r>
            <a:r>
              <a:rPr lang="en-US" dirty="0" smtClean="0"/>
              <a:t> (</a:t>
            </a:r>
            <a:r>
              <a:rPr lang="en-US" dirty="0" err="1" smtClean="0"/>
              <a:t>judul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eksamplarnya</a:t>
            </a:r>
            <a:r>
              <a:rPr lang="en-US" dirty="0" smtClean="0"/>
              <a:t>), </a:t>
            </a:r>
            <a:r>
              <a:rPr lang="en-US" dirty="0" err="1" smtClean="0"/>
              <a:t>judul</a:t>
            </a:r>
            <a:r>
              <a:rPr lang="en-US" dirty="0" smtClean="0"/>
              <a:t>, </a:t>
            </a:r>
            <a:r>
              <a:rPr lang="en-US" dirty="0" err="1" smtClean="0"/>
              <a:t>pengerang</a:t>
            </a:r>
            <a:r>
              <a:rPr lang="en-US" dirty="0" smtClean="0"/>
              <a:t>, </a:t>
            </a:r>
            <a:r>
              <a:rPr lang="en-US" dirty="0" err="1" smtClean="0"/>
              <a:t>penerbit</a:t>
            </a:r>
            <a:r>
              <a:rPr lang="en-US" dirty="0" smtClean="0"/>
              <a:t>,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terbit</a:t>
            </a:r>
            <a:r>
              <a:rPr lang="en-US" dirty="0" smtClean="0"/>
              <a:t>, </a:t>
            </a:r>
            <a:r>
              <a:rPr lang="en-US" dirty="0" err="1" smtClean="0"/>
              <a:t>cetakan</a:t>
            </a:r>
            <a:r>
              <a:rPr lang="en-US" dirty="0" smtClean="0"/>
              <a:t>/</a:t>
            </a:r>
            <a:r>
              <a:rPr lang="en-US" dirty="0" err="1" smtClean="0"/>
              <a:t>edisi</a:t>
            </a:r>
            <a:r>
              <a:rPr lang="en-US" dirty="0" smtClean="0"/>
              <a:t>,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eksamplar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1.  </a:t>
            </a:r>
            <a:r>
              <a:rPr lang="en-US" b="1" dirty="0" err="1" smtClean="0"/>
              <a:t>Pengertian</a:t>
            </a:r>
            <a:endParaRPr lang="en-US" b="1" dirty="0" smtClean="0"/>
          </a:p>
          <a:p>
            <a:pPr marL="985838" indent="-357188"/>
            <a:r>
              <a:rPr lang="id-ID" b="1" dirty="0" smtClean="0"/>
              <a:t>Klasifikasi</a:t>
            </a:r>
            <a:r>
              <a:rPr lang="id-ID" dirty="0" smtClean="0"/>
              <a:t> adalah </a:t>
            </a:r>
            <a:r>
              <a:rPr lang="id-ID" dirty="0"/>
              <a:t>pengelompokan yang sistematis dari pada sejumlah objek, gagasan, buku atau benda-benda lain ke dalam kelas atau golongan tertentu    berdasarkan ciri-ciri yang </a:t>
            </a:r>
            <a:r>
              <a:rPr lang="id-ID" dirty="0" smtClean="0"/>
              <a:t>sama.</a:t>
            </a:r>
          </a:p>
          <a:p>
            <a:pPr marL="985838" indent="-357188"/>
            <a:r>
              <a:rPr lang="id-ID" dirty="0" smtClean="0"/>
              <a:t>Berdasarkan bentuk fisik: buku, majalah, CD, Slide dsb.</a:t>
            </a:r>
          </a:p>
          <a:p>
            <a:pPr marL="985838" indent="-357188"/>
            <a:r>
              <a:rPr lang="id-ID" dirty="0" smtClean="0"/>
              <a:t>Berdasarkan pengguna: buku referensi, buku anak-anak, dan buku dewasa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id-ID" dirty="0" smtClean="0"/>
              <a:t>. KLASIFIKASI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76127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pPr marL="109728" indent="0">
              <a:buNone/>
            </a:pPr>
            <a:r>
              <a:rPr lang="id-ID" dirty="0"/>
              <a:t>Berdasarkan </a:t>
            </a:r>
            <a:r>
              <a:rPr lang="id-ID" dirty="0" smtClean="0"/>
              <a:t>ciri-cirinya:</a:t>
            </a:r>
            <a:endParaRPr lang="id-ID" b="1" dirty="0" smtClean="0"/>
          </a:p>
          <a:p>
            <a:pPr marL="624078" indent="-514350">
              <a:buAutoNum type="arabicPeriod"/>
            </a:pPr>
            <a:r>
              <a:rPr lang="id-ID" b="1" dirty="0" smtClean="0"/>
              <a:t>Klasifikasi artifisial</a:t>
            </a:r>
            <a:r>
              <a:rPr lang="id-ID" dirty="0"/>
              <a:t>, yaitu mengklasifikasi bahan pustaka berdasarkan sifat-sifat yang kebetulan ada pada bahan </a:t>
            </a:r>
            <a:r>
              <a:rPr lang="id-ID" dirty="0" smtClean="0"/>
              <a:t>pustaka</a:t>
            </a:r>
          </a:p>
          <a:p>
            <a:pPr marL="624078" indent="-514350">
              <a:buAutoNum type="arabicPeriod"/>
            </a:pPr>
            <a:r>
              <a:rPr lang="id-ID" b="1" dirty="0"/>
              <a:t>Klasifikasi fundamental</a:t>
            </a:r>
            <a:r>
              <a:rPr lang="id-ID" dirty="0"/>
              <a:t>, yaitu </a:t>
            </a:r>
            <a:r>
              <a:rPr lang="id-ID" dirty="0" smtClean="0"/>
              <a:t>mengklasi-fikasi </a:t>
            </a:r>
            <a:r>
              <a:rPr lang="id-ID" dirty="0"/>
              <a:t>bahan pustaka berdasarkan isi atau subjek buku</a:t>
            </a:r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3" name="Picture 1033" descr="DSCI01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434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2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d-ID" smtClean="0"/>
          </a:p>
        </p:txBody>
      </p:sp>
      <p:sp>
        <p:nvSpPr>
          <p:cNvPr id="13316" name="Rectangle 1030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id-ID" smtClean="0"/>
          </a:p>
        </p:txBody>
      </p:sp>
      <p:sp>
        <p:nvSpPr>
          <p:cNvPr id="7782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Kegunaan Klasifikasi</a:t>
            </a:r>
          </a:p>
        </p:txBody>
      </p:sp>
      <p:pic>
        <p:nvPicPr>
          <p:cNvPr id="13317" name="Picture 1031" descr="DSCI01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191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32" descr="DSCI01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0"/>
            <a:ext cx="4267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80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71563" lvl="0" indent="-357188"/>
            <a:r>
              <a:rPr lang="id-ID" dirty="0" smtClean="0"/>
              <a:t>Sebagai </a:t>
            </a:r>
            <a:r>
              <a:rPr lang="id-ID" dirty="0"/>
              <a:t>sarana penyusunan buku di rak secara sistematik dan </a:t>
            </a:r>
            <a:r>
              <a:rPr lang="id-ID" dirty="0" smtClean="0"/>
              <a:t>teratur</a:t>
            </a:r>
            <a:endParaRPr lang="en-US" dirty="0" smtClean="0"/>
          </a:p>
          <a:p>
            <a:pPr marL="1071563" lvl="0" indent="-357188">
              <a:buNone/>
            </a:pPr>
            <a:endParaRPr lang="id-ID" dirty="0"/>
          </a:p>
          <a:p>
            <a:pPr marL="1071563" lvl="0" indent="-357188"/>
            <a:r>
              <a:rPr lang="id-ID" dirty="0"/>
              <a:t>Untuk memudahkan menemukan kembali buku di rak ketika dibutuhkan</a:t>
            </a:r>
            <a:r>
              <a:rPr lang="id-ID" dirty="0" smtClean="0"/>
              <a:t>.</a:t>
            </a:r>
            <a:endParaRPr lang="en-US" dirty="0" smtClean="0"/>
          </a:p>
          <a:p>
            <a:pPr marL="1071563" lvl="0" indent="-357188">
              <a:buNone/>
            </a:pPr>
            <a:endParaRPr lang="id-ID" dirty="0"/>
          </a:p>
          <a:p>
            <a:pPr marL="1071563" lvl="0" indent="-357188"/>
            <a:r>
              <a:rPr lang="id-ID" dirty="0"/>
              <a:t>Membantu pemakai untuk menemukan buku dengan subjek sama ketika buku yang dicari tidak ditemukan</a:t>
            </a:r>
          </a:p>
          <a:p>
            <a:endParaRPr lang="id-ID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d-ID" dirty="0" smtClean="0"/>
              <a:t/>
            </a:r>
            <a:br>
              <a:rPr lang="id-ID" dirty="0" smtClean="0"/>
            </a:br>
            <a:r>
              <a:rPr lang="en-US" dirty="0" smtClean="0"/>
              <a:t> 2. </a:t>
            </a:r>
            <a:r>
              <a:rPr lang="id-ID" dirty="0" smtClean="0"/>
              <a:t>T</a:t>
            </a:r>
            <a:r>
              <a:rPr lang="en-US" dirty="0" err="1" smtClean="0"/>
              <a:t>ujuan</a:t>
            </a:r>
            <a:r>
              <a:rPr lang="en-US" dirty="0" smtClean="0"/>
              <a:t> </a:t>
            </a:r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13874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700</TotalTime>
  <Words>1437</Words>
  <Application>Microsoft Office PowerPoint</Application>
  <PresentationFormat>On-screen Show (4:3)</PresentationFormat>
  <Paragraphs>310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Concourse</vt:lpstr>
      <vt:lpstr>PENGANTAR KLASIFIKASI  BAHAN PERPUSTAKAAN</vt:lpstr>
      <vt:lpstr>PENDHULUAN</vt:lpstr>
      <vt:lpstr>CAKUPAN MATERI KLASIFIKASI  BAHAN PERPUSTAKAAN</vt:lpstr>
      <vt:lpstr>A. PRA KLASIFIKASI</vt:lpstr>
      <vt:lpstr>Slide 5</vt:lpstr>
      <vt:lpstr>B. KLASIFIKASI</vt:lpstr>
      <vt:lpstr>Slide 7</vt:lpstr>
      <vt:lpstr>Kegunaan Klasifikasi</vt:lpstr>
      <vt:lpstr>  2. Tujuan Klasifikasi  </vt:lpstr>
      <vt:lpstr>3. Mengenal Sisitem Klasifikasi     Deway Decimal  Classification (DDC)      Melvil Dewey (1873)</vt:lpstr>
      <vt:lpstr>4.  DDC merinci Pengetahuan dalam uraian secara desimal</vt:lpstr>
      <vt:lpstr>Contoh turunan ketiga (seksi)</vt:lpstr>
      <vt:lpstr>Slide 13</vt:lpstr>
      <vt:lpstr>Slide 14</vt:lpstr>
      <vt:lpstr>Slide 15</vt:lpstr>
      <vt:lpstr>  5. Menentukan Tajuk Subjek/Isi Buku</vt:lpstr>
      <vt:lpstr>Slide 17</vt:lpstr>
      <vt:lpstr>6. Jenis Subjek</vt:lpstr>
      <vt:lpstr>Slide 19</vt:lpstr>
      <vt:lpstr>Slide 20</vt:lpstr>
      <vt:lpstr>7.  Membuat  Notasi/ Nomor  Klas   Buku</vt:lpstr>
      <vt:lpstr>Slide 22</vt:lpstr>
      <vt:lpstr>Slide 23</vt:lpstr>
      <vt:lpstr>Slide 24</vt:lpstr>
      <vt:lpstr>Slide 25</vt:lpstr>
      <vt:lpstr>Latihan Mengenal Notasi....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LATIHAN !!!!!!!</vt:lpstr>
      <vt:lpstr>Judul buku</vt:lpstr>
      <vt:lpstr>c. Pasca Klasifikasi</vt:lpstr>
      <vt:lpstr>2. Kantong Buku</vt:lpstr>
      <vt:lpstr>2.  Kartu Buku</vt:lpstr>
      <vt:lpstr> 4. Lembar Tanggal Kembali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KLASIFIKASI  BAHAN PERPUSTAKAAN</dc:title>
  <dc:creator>AXIOO</dc:creator>
  <cp:lastModifiedBy>USER</cp:lastModifiedBy>
  <cp:revision>22</cp:revision>
  <dcterms:created xsi:type="dcterms:W3CDTF">2009-08-03T17:17:35Z</dcterms:created>
  <dcterms:modified xsi:type="dcterms:W3CDTF">2023-11-29T02:55:06Z</dcterms:modified>
</cp:coreProperties>
</file>