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AE4B3-93C0-450C-B6AC-4B46BBD20021}" v="229" dt="2023-11-20T05:11:1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6B3C-2513-460E-8382-8F85ABB8F6D6}" type="datetimeFigureOut">
              <a:rPr lang="en-ID" smtClean="0"/>
              <a:t>29/11/2023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2A69-D8A5-4936-A0F2-543AA56EB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2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2A69-D8A5-4936-A0F2-543AA56EB65A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557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99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63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4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90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6838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048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1287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254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1678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8634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36177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5406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49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2132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87AF-B0D5-454E-9A74-9BBE7616642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B7ADD3-6FF6-441B-B02F-B83FEE4E6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ransition>
    <p:newsflash/>
    <p:sndAc>
      <p:stSnd>
        <p:snd r:embed="rId18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erk2-my.sharepoint.com/personal/depositntb_akun365_bz/Documents/Doc1.docx?web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perk2-my.sharepoint.com/personal/depositntb_akun365_bz/Documents/Doc1.docx?web=1" TargetMode="Externa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6096000" cy="99059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PENGEMBANGAN KOLEKSI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239000" cy="49530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+mj-lt"/>
                <a:ea typeface="BatangChe" pitchFamily="49" charset="-127"/>
              </a:rPr>
              <a:t>DISAMPAIKAN PADA</a:t>
            </a:r>
            <a:endParaRPr lang="en-US" sz="3000" dirty="0">
              <a:solidFill>
                <a:schemeClr val="tx1"/>
              </a:solidFill>
              <a:latin typeface="+mj-lt"/>
              <a:ea typeface="BatangChe" pitchFamily="49" charset="-127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+mj-lt"/>
                <a:ea typeface="BatangChe" pitchFamily="49" charset="-127"/>
              </a:rPr>
              <a:t>BIMTEK PERPUSTAKAAN SEKOLAH 2023</a:t>
            </a:r>
            <a:endParaRPr lang="en-US" sz="3000" dirty="0">
              <a:solidFill>
                <a:schemeClr val="tx1"/>
              </a:solidFill>
              <a:latin typeface="+mj-lt"/>
              <a:ea typeface="BatangChe" pitchFamily="49" charset="-127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BatangChe" pitchFamily="49" charset="-127"/>
              <a:ea typeface="BatangChe" pitchFamily="49" charset="-127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OLEH</a:t>
            </a: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HAMUDDIN, S.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Sos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., MM.</a:t>
            </a: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file tiyah\Downloads\ikhw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1304925" cy="1238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sz="2200" dirty="0">
                <a:solidFill>
                  <a:schemeClr val="bg1"/>
                </a:solidFill>
              </a:rPr>
              <a:t>-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tx1"/>
                </a:solidFill>
              </a:rPr>
              <a:t>menghubungi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agen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penerbit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meminta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jawaban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       (</a:t>
            </a:r>
            <a:r>
              <a:rPr lang="en-US" sz="2200" dirty="0" err="1">
                <a:solidFill>
                  <a:schemeClr val="tx1"/>
                </a:solidFill>
              </a:rPr>
              <a:t>pesanan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barang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	- </a:t>
            </a:r>
            <a:r>
              <a:rPr lang="en-US" sz="2200" dirty="0" err="1">
                <a:solidFill>
                  <a:schemeClr val="tx1"/>
                </a:solidFill>
              </a:rPr>
              <a:t>menerima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jawaban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daftar</a:t>
            </a:r>
            <a:r>
              <a:rPr lang="en-US" sz="2200" i="1" dirty="0">
                <a:solidFill>
                  <a:schemeClr val="tx1"/>
                </a:solidFill>
              </a:rPr>
              <a:t> (</a:t>
            </a:r>
            <a:r>
              <a:rPr lang="en-US" sz="2200" i="1" dirty="0" err="1">
                <a:solidFill>
                  <a:schemeClr val="tx1"/>
                </a:solidFill>
              </a:rPr>
              <a:t>pesanan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barang</a:t>
            </a:r>
            <a:r>
              <a:rPr lang="en-US" sz="2200" i="1" dirty="0">
                <a:solidFill>
                  <a:schemeClr val="tx1"/>
                </a:solidFill>
              </a:rPr>
              <a:t>) </a:t>
            </a:r>
            <a:r>
              <a:rPr lang="en-US" sz="2200" dirty="0" err="1">
                <a:solidFill>
                  <a:schemeClr val="tx1"/>
                </a:solidFill>
              </a:rPr>
              <a:t>dari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penerbit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agen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	- </a:t>
            </a:r>
            <a:r>
              <a:rPr lang="en-US" sz="2200" dirty="0" err="1">
                <a:solidFill>
                  <a:schemeClr val="tx1"/>
                </a:solidFill>
              </a:rPr>
              <a:t>memeriksa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alokasi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dana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	- </a:t>
            </a:r>
            <a:r>
              <a:rPr lang="en-US" sz="2200" dirty="0" err="1">
                <a:solidFill>
                  <a:schemeClr val="tx1"/>
                </a:solidFill>
              </a:rPr>
              <a:t>mempertimbangkan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judul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harga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tidak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sesuai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	- </a:t>
            </a:r>
            <a:r>
              <a:rPr lang="en-US" sz="2200" dirty="0" err="1">
                <a:solidFill>
                  <a:schemeClr val="tx1"/>
                </a:solidFill>
              </a:rPr>
              <a:t>menentukan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judul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majalah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akan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dilanggan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	- </a:t>
            </a:r>
            <a:r>
              <a:rPr lang="en-US" sz="2200" dirty="0" err="1">
                <a:solidFill>
                  <a:schemeClr val="tx1"/>
                </a:solidFill>
              </a:rPr>
              <a:t>mengirim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daftar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majalah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akan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dilanggan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bagian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keuangan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sz="2200" dirty="0"/>
              <a:t>3. 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Hadiah</a:t>
            </a:r>
            <a:r>
              <a:rPr lang="en-US" sz="2200" dirty="0"/>
              <a:t>/</a:t>
            </a:r>
            <a:r>
              <a:rPr lang="en-US" sz="2200" dirty="0" err="1"/>
              <a:t>hibah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err="1">
                <a:solidFill>
                  <a:schemeClr val="tx1"/>
                </a:solidFill>
              </a:rPr>
              <a:t>Pengadaan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bahan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perpustakaan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melalui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hadiah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hibah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biasanya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dilakukan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sebagai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terobosan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karena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perpustakaan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bersangkutan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tidak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mempunyai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anggaran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atau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kekurangan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anggaran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pengadaan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bahan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perpustakaan</a:t>
            </a:r>
            <a:r>
              <a:rPr lang="en-US" sz="2200" dirty="0">
                <a:solidFill>
                  <a:schemeClr val="tx1"/>
                </a:solidFill>
              </a:rPr>
              <a:t>.  </a:t>
            </a:r>
            <a:r>
              <a:rPr lang="en-US" sz="2200" dirty="0" err="1">
                <a:solidFill>
                  <a:schemeClr val="tx1"/>
                </a:solidFill>
              </a:rPr>
              <a:t>Bahan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perpustakaan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hadiah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hibah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dapat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diperoleh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melalui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cara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yakni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tanpa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mengajukan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permohonan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mengajukan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permohonan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5532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 err="1"/>
              <a:t>Perpustakaan</a:t>
            </a:r>
            <a:r>
              <a:rPr lang="en-US" sz="2000" dirty="0"/>
              <a:t>  yang  </a:t>
            </a:r>
            <a:r>
              <a:rPr lang="en-US" sz="2000" dirty="0" err="1"/>
              <a:t>menerima</a:t>
            </a:r>
            <a:r>
              <a:rPr lang="en-US" sz="2000" dirty="0"/>
              <a:t>  </a:t>
            </a:r>
            <a:r>
              <a:rPr lang="en-US" sz="2000" dirty="0" err="1"/>
              <a:t>hadiah</a:t>
            </a:r>
            <a:r>
              <a:rPr lang="en-US" sz="2000" dirty="0"/>
              <a:t>/</a:t>
            </a:r>
            <a:r>
              <a:rPr lang="en-US" sz="2000" dirty="0" err="1"/>
              <a:t>hibah</a:t>
            </a:r>
            <a:r>
              <a:rPr lang="en-US" sz="2000" dirty="0"/>
              <a:t>  </a:t>
            </a:r>
            <a:r>
              <a:rPr lang="en-US" sz="2000" dirty="0" err="1"/>
              <a:t>tanpa</a:t>
            </a:r>
            <a:r>
              <a:rPr lang="en-US" sz="2000" dirty="0"/>
              <a:t>  </a:t>
            </a:r>
            <a:r>
              <a:rPr lang="en-US" sz="2000" dirty="0" err="1"/>
              <a:t>mengajukan</a:t>
            </a:r>
            <a:r>
              <a:rPr lang="en-US" sz="2000" dirty="0"/>
              <a:t>  </a:t>
            </a:r>
            <a:r>
              <a:rPr lang="en-US" sz="2000" dirty="0" err="1"/>
              <a:t>permohonan</a:t>
            </a:r>
            <a:r>
              <a:rPr lang="en-US" sz="2000" dirty="0"/>
              <a:t>, 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:</a:t>
            </a:r>
          </a:p>
          <a:p>
            <a:pPr>
              <a:buNone/>
            </a:pPr>
            <a:r>
              <a:rPr lang="en-US" sz="2000" dirty="0"/>
              <a:t>	-   </a:t>
            </a:r>
            <a:r>
              <a:rPr lang="en-US" sz="2000" dirty="0" err="1">
                <a:solidFill>
                  <a:schemeClr val="bg1"/>
                </a:solidFill>
              </a:rPr>
              <a:t>meneliti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kiriman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hadiah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mencocokan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surat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         </a:t>
            </a:r>
            <a:r>
              <a:rPr lang="en-US" sz="2000" dirty="0" err="1">
                <a:solidFill>
                  <a:schemeClr val="bg1"/>
                </a:solidFill>
              </a:rPr>
              <a:t>pengantarnya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-   </a:t>
            </a:r>
            <a:r>
              <a:rPr lang="en-US" sz="2000" dirty="0" err="1">
                <a:solidFill>
                  <a:schemeClr val="bg1"/>
                </a:solidFill>
              </a:rPr>
              <a:t>memilih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hadiah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dibutuhkan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-   </a:t>
            </a:r>
            <a:r>
              <a:rPr lang="en-US" sz="2000" dirty="0" err="1">
                <a:solidFill>
                  <a:schemeClr val="bg1"/>
                </a:solidFill>
              </a:rPr>
              <a:t>menyisihkan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hadiah</a:t>
            </a:r>
            <a:r>
              <a:rPr lang="en-US" sz="2000" dirty="0">
                <a:solidFill>
                  <a:schemeClr val="bg1"/>
                </a:solidFill>
              </a:rPr>
              <a:t>   yang  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diperlukan</a:t>
            </a:r>
            <a:r>
              <a:rPr lang="en-US" sz="2000" dirty="0">
                <a:solidFill>
                  <a:schemeClr val="bg1"/>
                </a:solidFill>
              </a:rPr>
              <a:t>,  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kemudian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         </a:t>
            </a:r>
            <a:r>
              <a:rPr lang="en-US" sz="2000" dirty="0" err="1">
                <a:solidFill>
                  <a:schemeClr val="bg1"/>
                </a:solidFill>
              </a:rPr>
              <a:t>dijadikan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perpustakan</a:t>
            </a:r>
            <a:r>
              <a:rPr lang="en-US" sz="2000" dirty="0">
                <a:solidFill>
                  <a:schemeClr val="bg1"/>
                </a:solidFill>
              </a:rPr>
              <a:t> surplus yang </a:t>
            </a:r>
            <a:r>
              <a:rPr lang="en-US" sz="2000" dirty="0" err="1">
                <a:solidFill>
                  <a:schemeClr val="bg1"/>
                </a:solidFill>
              </a:rPr>
              <a:t>bisa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disumbangkan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        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perpustakaan</a:t>
            </a:r>
            <a:r>
              <a:rPr lang="en-US" sz="2000" dirty="0">
                <a:solidFill>
                  <a:schemeClr val="bg1"/>
                </a:solidFill>
              </a:rPr>
              <a:t> lain yang </a:t>
            </a:r>
            <a:r>
              <a:rPr lang="en-US" sz="2000" dirty="0" err="1">
                <a:solidFill>
                  <a:schemeClr val="bg1"/>
                </a:solidFill>
              </a:rPr>
              <a:t>membutuhkan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-   </a:t>
            </a:r>
            <a:r>
              <a:rPr lang="en-US" sz="2000" dirty="0" err="1">
                <a:solidFill>
                  <a:schemeClr val="bg1"/>
                </a:solidFill>
              </a:rPr>
              <a:t>mengirim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surat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ucapan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terima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kasih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penghargaan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        </a:t>
            </a:r>
            <a:r>
              <a:rPr lang="en-US" sz="2000" dirty="0" err="1">
                <a:solidFill>
                  <a:schemeClr val="bg1"/>
                </a:solidFill>
              </a:rPr>
              <a:t>donatur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kiriman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hadiahnya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-  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perpustakaan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diregistrasi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inventarisasi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</a:rPr>
              <a:t>     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Doc1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4. </a:t>
            </a:r>
            <a:r>
              <a:rPr lang="en-US" sz="2200" dirty="0"/>
              <a:t>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Tukar</a:t>
            </a:r>
            <a:r>
              <a:rPr lang="en-US" sz="2200" dirty="0"/>
              <a:t> </a:t>
            </a:r>
            <a:r>
              <a:rPr lang="en-US" sz="2200" dirty="0" err="1"/>
              <a:t>Menukar</a:t>
            </a:r>
            <a:endParaRPr lang="en-US" sz="2200" dirty="0"/>
          </a:p>
          <a:p>
            <a:pPr>
              <a:buNone/>
            </a:pPr>
            <a:endParaRPr lang="en-US" sz="2200" dirty="0"/>
          </a:p>
          <a:p>
            <a:pPr algn="just">
              <a:buNone/>
            </a:pPr>
            <a:r>
              <a:rPr lang="en-US" sz="2200" dirty="0"/>
              <a:t>	</a:t>
            </a:r>
            <a:r>
              <a:rPr lang="en-US" sz="2200" dirty="0" err="1">
                <a:solidFill>
                  <a:schemeClr val="bg1"/>
                </a:solidFill>
              </a:rPr>
              <a:t>Melaksanakan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pengadaan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bahan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melalui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tukar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menukar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juga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merupakan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usaha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promosi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keberadaan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Koleksi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tidak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bermanfaat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bagi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dapat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dimanfaatkan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dengan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cara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ditukarkan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kepada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 lain yang </a:t>
            </a:r>
            <a:r>
              <a:rPr lang="en-US" sz="2200" dirty="0" err="1">
                <a:solidFill>
                  <a:schemeClr val="bg1"/>
                </a:solidFill>
              </a:rPr>
              <a:t>mungkin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masih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membutuhkan</a:t>
            </a:r>
            <a:r>
              <a:rPr lang="en-US" sz="2200" dirty="0">
                <a:solidFill>
                  <a:schemeClr val="bg1"/>
                </a:solidFill>
              </a:rPr>
              <a:t>. Dari </a:t>
            </a:r>
            <a:r>
              <a:rPr lang="en-US" sz="2200" dirty="0" err="1">
                <a:solidFill>
                  <a:schemeClr val="bg1"/>
                </a:solidFill>
              </a:rPr>
              <a:t>koleksi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tersebut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dibuatkan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suatu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daftar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kemudian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dikirimkan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beberapa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disertai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dengan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beberapa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buku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dibutuhkan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sebagai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penukarnya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     </a:t>
            </a:r>
          </a:p>
          <a:p>
            <a:pPr algn="just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Tujuan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mengadakan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pertukaran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antara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lain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memperoleh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mungkin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terdapat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lagi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toko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buku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agen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memberikan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peluang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bagi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menyiangi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koleksinya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mengemban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kerjasama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lembaga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instasi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maupun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perorangan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baik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negeri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maupun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luar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negeri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Sebelum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dipertukarkan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Langkah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selanjutnya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merencanakan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lembaga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instansi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      </a:t>
            </a:r>
            <a:r>
              <a:rPr lang="en-US" dirty="0" err="1">
                <a:solidFill>
                  <a:schemeClr val="tx1"/>
                </a:solidFill>
              </a:rPr>
              <a:t>perorangan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korespondensi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hendak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mengadakan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      </a:t>
            </a: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mengadakan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kesepatakan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ucapan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kasih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    </a:t>
            </a:r>
            <a:r>
              <a:rPr lang="en-US" dirty="0" err="1">
                <a:solidFill>
                  <a:schemeClr val="tx1"/>
                </a:solidFill>
              </a:rPr>
              <a:t>menginvertaris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diterima</a:t>
            </a:r>
            <a:r>
              <a:rPr lang="en-US" dirty="0">
                <a:solidFill>
                  <a:schemeClr val="tx1"/>
                </a:solidFill>
              </a:rPr>
              <a:t>. </a:t>
            </a:r>
          </a:p>
          <a:p>
            <a:pPr lvl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	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Pengadaan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Bahan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Melalui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Produksi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Sendiri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Pihak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perpustakaan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upaya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pengadaan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membuat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karya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sendiri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sehingga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karya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tersebut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dijadikan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bagian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perpustakaan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itu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sendiri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Karya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tersebut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antara</a:t>
            </a:r>
            <a:r>
              <a:rPr lang="en-US" dirty="0">
                <a:solidFill>
                  <a:srgbClr val="0070C0"/>
                </a:solidFill>
              </a:rPr>
              <a:t> lain </a:t>
            </a:r>
            <a:r>
              <a:rPr lang="en-US" dirty="0" err="1">
                <a:solidFill>
                  <a:srgbClr val="0070C0"/>
                </a:solidFill>
              </a:rPr>
              <a:t>misalnya</a:t>
            </a:r>
            <a:r>
              <a:rPr lang="en-US" dirty="0">
                <a:solidFill>
                  <a:srgbClr val="0070C0"/>
                </a:solidFill>
              </a:rPr>
              <a:t>:  </a:t>
            </a:r>
            <a:r>
              <a:rPr lang="en-US" dirty="0" err="1">
                <a:solidFill>
                  <a:srgbClr val="0070C0"/>
                </a:solidFill>
              </a:rPr>
              <a:t>laporan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penelitian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bibliografi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katalog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induk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Indeks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majalah</a:t>
            </a:r>
            <a:r>
              <a:rPr lang="en-US" dirty="0">
                <a:solidFill>
                  <a:srgbClr val="0070C0"/>
                </a:solidFill>
              </a:rPr>
              <a:t> , </a:t>
            </a:r>
            <a:r>
              <a:rPr lang="en-US" dirty="0" err="1">
                <a:solidFill>
                  <a:srgbClr val="0070C0"/>
                </a:solidFill>
              </a:rPr>
              <a:t>abstrak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majalah</a:t>
            </a:r>
            <a:r>
              <a:rPr lang="en-US" dirty="0">
                <a:solidFill>
                  <a:srgbClr val="0070C0"/>
                </a:solidFill>
              </a:rPr>
              <a:t> , </a:t>
            </a:r>
            <a:r>
              <a:rPr lang="en-US" dirty="0" err="1">
                <a:solidFill>
                  <a:srgbClr val="0070C0"/>
                </a:solidFill>
              </a:rPr>
              <a:t>kliping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prosiding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indeks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artikel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dan</a:t>
            </a:r>
            <a:r>
              <a:rPr lang="en-US" dirty="0">
                <a:solidFill>
                  <a:srgbClr val="0070C0"/>
                </a:solidFill>
              </a:rPr>
              <a:t> lain </a:t>
            </a:r>
            <a:r>
              <a:rPr lang="en-US" dirty="0" err="1">
                <a:solidFill>
                  <a:srgbClr val="0070C0"/>
                </a:solidFill>
              </a:rPr>
              <a:t>sebagainya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3429000"/>
          </a:xfrm>
        </p:spPr>
        <p:txBody>
          <a:bodyPr/>
          <a:lstStyle/>
          <a:p>
            <a:pPr marL="457200" lvl="0" indent="-457200">
              <a:buAutoNum type="arabicPeriod" startAt="5"/>
            </a:pP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titipan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 	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titipan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jarang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oleh </a:t>
            </a:r>
            <a:r>
              <a:rPr lang="en-US" sz="2200" dirty="0" err="1"/>
              <a:t>perpustakaan</a:t>
            </a:r>
            <a:r>
              <a:rPr lang="en-US" sz="2200" dirty="0"/>
              <a:t>. Hal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dikarenakan</a:t>
            </a:r>
            <a:r>
              <a:rPr lang="en-US" sz="2200" dirty="0"/>
              <a:t> </a:t>
            </a:r>
            <a:r>
              <a:rPr lang="en-US" sz="2200" dirty="0" err="1"/>
              <a:t>proses</a:t>
            </a:r>
            <a:r>
              <a:rPr lang="en-US" sz="2200" dirty="0"/>
              <a:t> </a:t>
            </a:r>
            <a:r>
              <a:rPr lang="en-US" sz="2200" dirty="0" err="1"/>
              <a:t>sirkulasi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perpustakaannya</a:t>
            </a:r>
            <a:r>
              <a:rPr lang="en-US" sz="2200" dirty="0"/>
              <a:t> </a:t>
            </a:r>
            <a:r>
              <a:rPr lang="en-US" sz="2200" dirty="0" err="1"/>
              <a:t>rumit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membutuhkan</a:t>
            </a:r>
            <a:r>
              <a:rPr lang="en-US" sz="2200" dirty="0"/>
              <a:t> </a:t>
            </a:r>
            <a:r>
              <a:rPr lang="en-US" sz="2200" dirty="0" err="1"/>
              <a:t>kehati</a:t>
            </a:r>
            <a:r>
              <a:rPr lang="en-US" sz="2200" dirty="0"/>
              <a:t>- </a:t>
            </a:r>
            <a:r>
              <a:rPr lang="en-US" sz="2200" dirty="0" err="1"/>
              <a:t>hatian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kewaspadaan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kerusakan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kehilangan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. Di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titipan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milik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,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sementara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terikat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syarat-syarat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disepakti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kedua</a:t>
            </a:r>
            <a:r>
              <a:rPr lang="en-US" sz="2200" dirty="0"/>
              <a:t> </a:t>
            </a:r>
            <a:r>
              <a:rPr lang="en-US" sz="2200" dirty="0" err="1"/>
              <a:t>belah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pic>
        <p:nvPicPr>
          <p:cNvPr id="2051" name="Picture 3" descr="D:\file tiyah\Downloads\background dan animasi power point\animasi power point-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1676400" cy="16764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41BC6-82DD-1A38-63F0-C93D637EDBED}"/>
              </a:ext>
            </a:extLst>
          </p:cNvPr>
          <p:cNvSpPr txBox="1"/>
          <p:nvPr/>
        </p:nvSpPr>
        <p:spPr>
          <a:xfrm>
            <a:off x="0" y="77372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Doc1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/>
              <a:t>Perpustakaan</a:t>
            </a:r>
            <a:r>
              <a:rPr lang="en-US" sz="2000" dirty="0"/>
              <a:t> yang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hadiah</a:t>
            </a:r>
            <a:r>
              <a:rPr lang="en-US" sz="2000" dirty="0"/>
              <a:t>/</a:t>
            </a:r>
            <a:r>
              <a:rPr lang="en-US" sz="2000" dirty="0" err="1"/>
              <a:t>hibah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mengajukan</a:t>
            </a: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dirty="0"/>
              <a:t>      </a:t>
            </a:r>
            <a:r>
              <a:rPr lang="en-US" sz="2000" dirty="0" err="1"/>
              <a:t>permohonan</a:t>
            </a:r>
            <a:r>
              <a:rPr lang="en-US" sz="2000" dirty="0"/>
              <a:t>.   </a:t>
            </a:r>
          </a:p>
          <a:p>
            <a:pPr>
              <a:buNone/>
            </a:pPr>
            <a:r>
              <a:rPr lang="en-US" sz="2000" dirty="0"/>
              <a:t>      </a:t>
            </a:r>
            <a:r>
              <a:rPr lang="en-US" sz="2000" dirty="0" err="1"/>
              <a:t>Perpustakaan</a:t>
            </a:r>
            <a:r>
              <a:rPr lang="en-US" sz="2000" dirty="0"/>
              <a:t> yang </a:t>
            </a:r>
            <a:r>
              <a:rPr lang="en-US" sz="2000" dirty="0" err="1"/>
              <a:t>meminta</a:t>
            </a:r>
            <a:r>
              <a:rPr lang="en-US" sz="2000" dirty="0"/>
              <a:t> </a:t>
            </a:r>
            <a:r>
              <a:rPr lang="en-US" sz="2000" dirty="0" err="1"/>
              <a:t>hadiah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   </a:t>
            </a:r>
          </a:p>
          <a:p>
            <a:pPr>
              <a:buNone/>
            </a:pPr>
            <a:r>
              <a:rPr lang="en-US" sz="2000" dirty="0"/>
              <a:t>     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menyusun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daftar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judul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diperlukan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mengirim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permohonan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hadiah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setelah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diterima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lakukan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pemeriksaan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mencocokkan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daftar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kiriman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hadiah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pengantar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mengirimkan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kembali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pengantar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disertai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ucapan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terima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kasih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 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perpustakaan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siap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diregistrasi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ID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 fontScale="25000" lnSpcReduction="20000"/>
          </a:bodyPr>
          <a:lstStyle/>
          <a:p>
            <a:endParaRPr lang="en-US" sz="7400" b="1" dirty="0"/>
          </a:p>
          <a:p>
            <a:r>
              <a:rPr lang="en-US" sz="7400" b="1" dirty="0"/>
              <a:t>INVENTARISASI BAHAN PUSTAKA</a:t>
            </a:r>
          </a:p>
          <a:p>
            <a:pPr>
              <a:buNone/>
            </a:pPr>
            <a:endParaRPr lang="en-US" sz="1700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sz="7400" dirty="0" err="1"/>
              <a:t>Inventarisasi</a:t>
            </a:r>
            <a:r>
              <a:rPr lang="en-US" sz="7400" dirty="0"/>
              <a:t>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</a:t>
            </a:r>
            <a:r>
              <a:rPr lang="en-US" sz="7400" dirty="0" err="1"/>
              <a:t>adalah</a:t>
            </a:r>
            <a:r>
              <a:rPr lang="en-US" sz="7400" dirty="0"/>
              <a:t> </a:t>
            </a:r>
            <a:r>
              <a:rPr lang="en-US" sz="7400" dirty="0" err="1"/>
              <a:t>kegiatan</a:t>
            </a:r>
            <a:r>
              <a:rPr lang="en-US" sz="7400" dirty="0"/>
              <a:t> </a:t>
            </a:r>
            <a:r>
              <a:rPr lang="en-US" sz="7400" dirty="0" err="1"/>
              <a:t>pencatatan</a:t>
            </a:r>
            <a:r>
              <a:rPr lang="en-US" sz="7400" dirty="0"/>
              <a:t> </a:t>
            </a:r>
            <a:r>
              <a:rPr lang="en-US" sz="7400" dirty="0" err="1"/>
              <a:t>setiap</a:t>
            </a:r>
            <a:r>
              <a:rPr lang="en-US" sz="7400" dirty="0"/>
              <a:t>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yang </a:t>
            </a:r>
            <a:r>
              <a:rPr lang="en-US" sz="7400" dirty="0" err="1"/>
              <a:t>diterima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</a:t>
            </a:r>
            <a:r>
              <a:rPr lang="en-US" sz="7400" dirty="0" err="1"/>
              <a:t>ke</a:t>
            </a:r>
            <a:r>
              <a:rPr lang="en-US" sz="7400" dirty="0"/>
              <a:t> </a:t>
            </a:r>
            <a:r>
              <a:rPr lang="en-US" sz="7400" dirty="0" err="1"/>
              <a:t>dalam</a:t>
            </a:r>
            <a:r>
              <a:rPr lang="en-US" sz="7400" dirty="0"/>
              <a:t> </a:t>
            </a:r>
            <a:r>
              <a:rPr lang="en-US" sz="7400" dirty="0" err="1"/>
              <a:t>buku</a:t>
            </a:r>
            <a:r>
              <a:rPr lang="en-US" sz="7400" dirty="0"/>
              <a:t> </a:t>
            </a:r>
            <a:r>
              <a:rPr lang="en-US" sz="7400" dirty="0" err="1"/>
              <a:t>inventaris</a:t>
            </a:r>
            <a:r>
              <a:rPr lang="en-US" sz="7400" dirty="0"/>
              <a:t> </a:t>
            </a:r>
            <a:r>
              <a:rPr lang="en-US" sz="7400" dirty="0" err="1"/>
              <a:t>atau</a:t>
            </a:r>
            <a:r>
              <a:rPr lang="en-US" sz="7400" dirty="0"/>
              <a:t> </a:t>
            </a:r>
            <a:r>
              <a:rPr lang="en-US" sz="7400" dirty="0" err="1"/>
              <a:t>buku</a:t>
            </a:r>
            <a:r>
              <a:rPr lang="en-US" sz="7400" dirty="0"/>
              <a:t> </a:t>
            </a:r>
            <a:r>
              <a:rPr lang="en-US" sz="7400" dirty="0" err="1"/>
              <a:t>induk</a:t>
            </a:r>
            <a:r>
              <a:rPr lang="en-US" sz="7400" dirty="0"/>
              <a:t> </a:t>
            </a:r>
            <a:r>
              <a:rPr lang="en-US" sz="7400" dirty="0" err="1"/>
              <a:t>sebagai</a:t>
            </a:r>
            <a:r>
              <a:rPr lang="en-US" sz="7400" dirty="0"/>
              <a:t> </a:t>
            </a:r>
            <a:r>
              <a:rPr lang="en-US" sz="7400" dirty="0" err="1"/>
              <a:t>tanda</a:t>
            </a:r>
            <a:r>
              <a:rPr lang="en-US" sz="7400" dirty="0"/>
              <a:t> </a:t>
            </a:r>
            <a:r>
              <a:rPr lang="en-US" sz="7400" dirty="0" err="1"/>
              <a:t>bukti</a:t>
            </a:r>
            <a:r>
              <a:rPr lang="en-US" sz="7400" dirty="0"/>
              <a:t>  </a:t>
            </a:r>
            <a:r>
              <a:rPr lang="en-US" sz="7400" dirty="0" err="1"/>
              <a:t>kepemilikan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.</a:t>
            </a:r>
          </a:p>
          <a:p>
            <a:pPr algn="just">
              <a:buNone/>
            </a:pPr>
            <a:r>
              <a:rPr lang="en-US" sz="7400" dirty="0"/>
              <a:t>    </a:t>
            </a:r>
            <a:r>
              <a:rPr lang="en-US" sz="7400" dirty="0" err="1"/>
              <a:t>Kegiatan</a:t>
            </a:r>
            <a:r>
              <a:rPr lang="en-US" sz="7400" dirty="0"/>
              <a:t> </a:t>
            </a:r>
            <a:r>
              <a:rPr lang="en-US" sz="7400" dirty="0" err="1"/>
              <a:t>inventarisasi</a:t>
            </a:r>
            <a:r>
              <a:rPr lang="en-US" sz="7400" dirty="0"/>
              <a:t> </a:t>
            </a:r>
            <a:r>
              <a:rPr lang="en-US" sz="7400" dirty="0" err="1"/>
              <a:t>dilakukan</a:t>
            </a:r>
            <a:r>
              <a:rPr lang="en-US" sz="7400" dirty="0"/>
              <a:t> </a:t>
            </a:r>
            <a:r>
              <a:rPr lang="en-US" sz="7400" dirty="0" err="1"/>
              <a:t>untuk</a:t>
            </a:r>
            <a:r>
              <a:rPr lang="en-US" sz="7400" dirty="0"/>
              <a:t> </a:t>
            </a:r>
            <a:r>
              <a:rPr lang="en-US" sz="7400" dirty="0" err="1"/>
              <a:t>memantau</a:t>
            </a:r>
            <a:r>
              <a:rPr lang="en-US" sz="7400" dirty="0"/>
              <a:t> </a:t>
            </a:r>
            <a:r>
              <a:rPr lang="en-US" sz="7400" dirty="0" err="1"/>
              <a:t>sejauh</a:t>
            </a:r>
            <a:r>
              <a:rPr lang="en-US" sz="7400" dirty="0"/>
              <a:t> mana </a:t>
            </a:r>
            <a:r>
              <a:rPr lang="en-US" sz="7400" dirty="0" err="1"/>
              <a:t>jumlah</a:t>
            </a:r>
            <a:r>
              <a:rPr lang="en-US" sz="7400" dirty="0"/>
              <a:t>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yang </a:t>
            </a:r>
            <a:r>
              <a:rPr lang="en-US" sz="7400" dirty="0" err="1"/>
              <a:t>secara</a:t>
            </a:r>
            <a:r>
              <a:rPr lang="en-US" sz="7400" dirty="0"/>
              <a:t> </a:t>
            </a:r>
            <a:r>
              <a:rPr lang="en-US" sz="7400" dirty="0" err="1"/>
              <a:t>nyata</a:t>
            </a:r>
            <a:r>
              <a:rPr lang="en-US" sz="7400" dirty="0"/>
              <a:t> </a:t>
            </a:r>
            <a:r>
              <a:rPr lang="en-US" sz="7400" dirty="0" err="1"/>
              <a:t>sesuai</a:t>
            </a:r>
            <a:r>
              <a:rPr lang="en-US" sz="7400" dirty="0"/>
              <a:t> </a:t>
            </a:r>
            <a:r>
              <a:rPr lang="en-US" sz="7400" dirty="0" err="1"/>
              <a:t>dengan</a:t>
            </a:r>
            <a:r>
              <a:rPr lang="en-US" sz="7400" dirty="0"/>
              <a:t> </a:t>
            </a:r>
            <a:r>
              <a:rPr lang="en-US" sz="7400" dirty="0" err="1"/>
              <a:t>jumlah</a:t>
            </a:r>
            <a:r>
              <a:rPr lang="en-US" sz="7400" dirty="0"/>
              <a:t>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</a:t>
            </a:r>
            <a:r>
              <a:rPr lang="en-US" sz="7400" dirty="0" err="1"/>
              <a:t>menurut</a:t>
            </a:r>
            <a:r>
              <a:rPr lang="en-US" sz="7400" dirty="0"/>
              <a:t> </a:t>
            </a:r>
            <a:r>
              <a:rPr lang="en-US" sz="7400" dirty="0" err="1"/>
              <a:t>catatan</a:t>
            </a:r>
            <a:r>
              <a:rPr lang="en-US" sz="7400" dirty="0"/>
              <a:t> </a:t>
            </a:r>
            <a:r>
              <a:rPr lang="en-US" sz="7400" dirty="0" err="1"/>
              <a:t>kepemilikan</a:t>
            </a:r>
            <a:r>
              <a:rPr lang="en-US" sz="7400" dirty="0"/>
              <a:t> (</a:t>
            </a:r>
            <a:r>
              <a:rPr lang="en-US" sz="7400" dirty="0" err="1"/>
              <a:t>buku</a:t>
            </a:r>
            <a:r>
              <a:rPr lang="en-US" sz="7400" dirty="0"/>
              <a:t> </a:t>
            </a:r>
            <a:r>
              <a:rPr lang="en-US" sz="7400" dirty="0" err="1"/>
              <a:t>induk</a:t>
            </a:r>
            <a:r>
              <a:rPr lang="en-US" sz="7400" dirty="0"/>
              <a:t>).</a:t>
            </a:r>
          </a:p>
          <a:p>
            <a:pPr algn="just">
              <a:buNone/>
            </a:pPr>
            <a:r>
              <a:rPr lang="en-US" sz="7400" dirty="0"/>
              <a:t> </a:t>
            </a:r>
          </a:p>
          <a:p>
            <a:pPr algn="just">
              <a:buNone/>
            </a:pPr>
            <a:r>
              <a:rPr lang="en-US" sz="7400" dirty="0"/>
              <a:t>   </a:t>
            </a:r>
          </a:p>
          <a:p>
            <a:pPr algn="just">
              <a:buNone/>
            </a:pPr>
            <a:r>
              <a:rPr lang="en-US" sz="7400" dirty="0"/>
              <a:t>    </a:t>
            </a:r>
            <a:r>
              <a:rPr lang="en-US" sz="7400" dirty="0" err="1"/>
              <a:t>Fungsi</a:t>
            </a:r>
            <a:r>
              <a:rPr lang="en-US" sz="7400" dirty="0"/>
              <a:t>  </a:t>
            </a:r>
            <a:r>
              <a:rPr lang="en-US" sz="7400" dirty="0" err="1"/>
              <a:t>Inventarisasi</a:t>
            </a:r>
            <a:r>
              <a:rPr lang="en-US" sz="7400" dirty="0"/>
              <a:t>  </a:t>
            </a:r>
            <a:r>
              <a:rPr lang="en-US" sz="7400" dirty="0" err="1"/>
              <a:t>Bahan</a:t>
            </a:r>
            <a:r>
              <a:rPr lang="en-US" sz="7400" dirty="0"/>
              <a:t> Pustaka :</a:t>
            </a:r>
          </a:p>
          <a:p>
            <a:pPr>
              <a:buNone/>
            </a:pPr>
            <a:r>
              <a:rPr lang="en-US" sz="7400" dirty="0"/>
              <a:t>	·  </a:t>
            </a:r>
            <a:r>
              <a:rPr lang="en-US" sz="7400" dirty="0" err="1"/>
              <a:t>Mengetahui</a:t>
            </a:r>
            <a:r>
              <a:rPr lang="en-US" sz="7400" dirty="0"/>
              <a:t> </a:t>
            </a:r>
            <a:r>
              <a:rPr lang="en-US" sz="7400" dirty="0" err="1"/>
              <a:t>Jumlah</a:t>
            </a:r>
            <a:r>
              <a:rPr lang="en-US" sz="7400" dirty="0"/>
              <a:t> </a:t>
            </a:r>
            <a:r>
              <a:rPr lang="en-US" sz="7400" dirty="0" err="1"/>
              <a:t>koleksi</a:t>
            </a:r>
            <a:r>
              <a:rPr lang="en-US" sz="7400" dirty="0"/>
              <a:t> yang </a:t>
            </a:r>
            <a:r>
              <a:rPr lang="en-US" sz="7400" dirty="0" err="1"/>
              <a:t>dimiliki</a:t>
            </a:r>
            <a:r>
              <a:rPr lang="en-US" sz="7400" dirty="0"/>
              <a:t> </a:t>
            </a:r>
            <a:r>
              <a:rPr lang="en-US" sz="7400" dirty="0" err="1"/>
              <a:t>oleh</a:t>
            </a:r>
            <a:r>
              <a:rPr lang="en-US" sz="7400" dirty="0"/>
              <a:t> </a:t>
            </a:r>
            <a:r>
              <a:rPr lang="en-US" sz="7400" dirty="0" err="1"/>
              <a:t>suatu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,</a:t>
            </a:r>
          </a:p>
          <a:p>
            <a:pPr>
              <a:buNone/>
            </a:pPr>
            <a:r>
              <a:rPr lang="en-US" sz="7400" dirty="0"/>
              <a:t>	· 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 mana yang </a:t>
            </a:r>
            <a:r>
              <a:rPr lang="en-US" sz="7400" dirty="0" err="1"/>
              <a:t>hilang</a:t>
            </a:r>
            <a:r>
              <a:rPr lang="en-US" sz="7400" dirty="0"/>
              <a:t> dan </a:t>
            </a:r>
            <a:r>
              <a:rPr lang="en-US" sz="7400" dirty="0" err="1"/>
              <a:t>mungkin</a:t>
            </a:r>
            <a:r>
              <a:rPr lang="en-US" sz="7400" dirty="0"/>
              <a:t> </a:t>
            </a:r>
            <a:r>
              <a:rPr lang="en-US" sz="7400" dirty="0" err="1"/>
              <a:t>perlu</a:t>
            </a:r>
            <a:r>
              <a:rPr lang="en-US" sz="7400" dirty="0"/>
              <a:t> </a:t>
            </a:r>
            <a:r>
              <a:rPr lang="en-US" sz="7400" dirty="0" err="1"/>
              <a:t>diupayakan</a:t>
            </a:r>
            <a:r>
              <a:rPr lang="en-US" sz="7400" dirty="0"/>
              <a:t>   </a:t>
            </a:r>
          </a:p>
          <a:p>
            <a:pPr>
              <a:buNone/>
            </a:pPr>
            <a:r>
              <a:rPr lang="en-US" sz="7400" dirty="0"/>
              <a:t>       </a:t>
            </a:r>
            <a:r>
              <a:rPr lang="en-US" sz="7400" dirty="0" err="1"/>
              <a:t>untuk</a:t>
            </a:r>
            <a:r>
              <a:rPr lang="en-US" sz="7400" dirty="0"/>
              <a:t>  </a:t>
            </a:r>
            <a:r>
              <a:rPr lang="en-US" sz="7400" dirty="0" err="1"/>
              <a:t>menggantinya</a:t>
            </a:r>
            <a:r>
              <a:rPr lang="en-US" sz="7400" dirty="0"/>
              <a:t>, </a:t>
            </a:r>
          </a:p>
          <a:p>
            <a:pPr>
              <a:buNone/>
            </a:pPr>
            <a:r>
              <a:rPr lang="en-US" sz="7400" dirty="0"/>
              <a:t>	·  </a:t>
            </a:r>
            <a:r>
              <a:rPr lang="en-US" sz="7400" dirty="0" err="1"/>
              <a:t>besarnya</a:t>
            </a:r>
            <a:r>
              <a:rPr lang="en-US" sz="7400" dirty="0"/>
              <a:t> </a:t>
            </a:r>
            <a:r>
              <a:rPr lang="en-US" sz="7400" dirty="0" err="1"/>
              <a:t>presentase</a:t>
            </a:r>
            <a:r>
              <a:rPr lang="en-US" sz="7400" dirty="0"/>
              <a:t> </a:t>
            </a:r>
            <a:r>
              <a:rPr lang="en-US" sz="7400" dirty="0" err="1"/>
              <a:t>kehilangan</a:t>
            </a:r>
            <a:r>
              <a:rPr lang="en-US" sz="7400" dirty="0"/>
              <a:t> </a:t>
            </a:r>
            <a:r>
              <a:rPr lang="en-US" sz="7400" dirty="0" err="1"/>
              <a:t>bahan</a:t>
            </a:r>
            <a:r>
              <a:rPr lang="en-US" sz="7400" dirty="0"/>
              <a:t> </a:t>
            </a:r>
            <a:r>
              <a:rPr lang="en-US" sz="7400" dirty="0" err="1"/>
              <a:t>perpustakaan</a:t>
            </a:r>
            <a:r>
              <a:rPr lang="en-US" sz="7400" dirty="0"/>
              <a:t>, </a:t>
            </a:r>
            <a:r>
              <a:rPr lang="en-US" sz="7400" dirty="0" err="1"/>
              <a:t>sehingga</a:t>
            </a:r>
            <a:r>
              <a:rPr lang="en-US" sz="7400" dirty="0"/>
              <a:t> </a:t>
            </a:r>
            <a:r>
              <a:rPr lang="en-US" sz="7400" dirty="0" err="1"/>
              <a:t>perlu</a:t>
            </a:r>
            <a:r>
              <a:rPr lang="en-US" sz="7400" dirty="0"/>
              <a:t> </a:t>
            </a:r>
          </a:p>
          <a:p>
            <a:pPr>
              <a:buNone/>
            </a:pPr>
            <a:r>
              <a:rPr lang="en-US" sz="7400" dirty="0"/>
              <a:t>       </a:t>
            </a:r>
            <a:r>
              <a:rPr lang="en-US" sz="7400" dirty="0" err="1"/>
              <a:t>diambil</a:t>
            </a:r>
            <a:r>
              <a:rPr lang="en-US" sz="7400" dirty="0"/>
              <a:t> Tindakan  </a:t>
            </a:r>
            <a:r>
              <a:rPr lang="en-US" sz="7400" dirty="0" err="1"/>
              <a:t>pengamanan</a:t>
            </a:r>
            <a:r>
              <a:rPr lang="en-US" sz="7400" dirty="0"/>
              <a:t>.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5DC2-00AB-A309-1D3D-13F30DF5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STEMPEL</a:t>
            </a:r>
            <a:br>
              <a:rPr lang="en-US" sz="3600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31A4-A4D9-BEF2-BAAF-23352B93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7924802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  <a:p>
            <a:pPr algn="just">
              <a:buNone/>
            </a:pPr>
            <a:r>
              <a:rPr lang="en-US" sz="1800" dirty="0"/>
              <a:t>	</a:t>
            </a:r>
            <a:r>
              <a:rPr lang="en-US" sz="2400" dirty="0" err="1"/>
              <a:t>Stempel</a:t>
            </a:r>
            <a:r>
              <a:rPr lang="en-US" sz="2400" dirty="0"/>
              <a:t> yang </a:t>
            </a:r>
            <a:r>
              <a:rPr lang="en-US" sz="2400" dirty="0" err="1"/>
              <a:t>dibubuhkan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milik</a:t>
            </a:r>
            <a:r>
              <a:rPr lang="en-US" sz="2400" dirty="0"/>
              <a:t>.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koleksi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dibubuhi</a:t>
            </a:r>
            <a:r>
              <a:rPr lang="en-US" sz="2400" dirty="0"/>
              <a:t> </a:t>
            </a:r>
            <a:r>
              <a:rPr lang="en-US" sz="2400" dirty="0" err="1"/>
              <a:t>stempel</a:t>
            </a:r>
            <a:r>
              <a:rPr lang="en-US" sz="2400" dirty="0"/>
              <a:t>. </a:t>
            </a:r>
            <a:r>
              <a:rPr lang="en-US" sz="2400" dirty="0" err="1"/>
              <a:t>Tempat</a:t>
            </a:r>
            <a:r>
              <a:rPr lang="en-US" sz="2400" dirty="0"/>
              <a:t>- </a:t>
            </a:r>
            <a:r>
              <a:rPr lang="en-US" sz="2400" dirty="0" err="1"/>
              <a:t>tempat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dibubuhi</a:t>
            </a:r>
            <a:r>
              <a:rPr lang="en-US" sz="2400" dirty="0"/>
              <a:t>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(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registrasi</a:t>
            </a:r>
            <a:r>
              <a:rPr lang="en-US" sz="2400" dirty="0"/>
              <a:t>), pada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(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kepemilikan</a:t>
            </a:r>
            <a:r>
              <a:rPr lang="en-US" sz="2400" dirty="0"/>
              <a:t>,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inisial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bersangkutan</a:t>
            </a:r>
            <a:r>
              <a:rPr lang="en-US" sz="2400" dirty="0"/>
              <a:t>),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(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),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di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bersangkutan</a:t>
            </a:r>
            <a:r>
              <a:rPr lang="en-US" sz="2400" dirty="0"/>
              <a:t>,   dan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1278973"/>
      </p:ext>
    </p:extLst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/>
              <a:t>	</a:t>
            </a:r>
          </a:p>
          <a:p>
            <a:pPr algn="just">
              <a:buNone/>
            </a:pPr>
            <a:r>
              <a:rPr lang="en-US" dirty="0"/>
              <a:t>    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pembubuhan</a:t>
            </a:r>
            <a:r>
              <a:rPr lang="en-US" sz="2400" dirty="0"/>
              <a:t>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menimpa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kata</a:t>
            </a:r>
            <a:r>
              <a:rPr lang="en-US" sz="2400" dirty="0"/>
              <a:t> lain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dibubuhi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informasinya</a:t>
            </a:r>
            <a:r>
              <a:rPr lang="en-US" sz="2400" dirty="0"/>
              <a:t>. 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kepemilikan</a:t>
            </a:r>
            <a:r>
              <a:rPr lang="en-US" sz="2400" dirty="0"/>
              <a:t> minimal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-   </a:t>
            </a:r>
            <a:r>
              <a:rPr lang="en-US" sz="2400" dirty="0" err="1"/>
              <a:t>Nama</a:t>
            </a:r>
            <a:r>
              <a:rPr lang="en-US" sz="2400" dirty="0"/>
              <a:t>/</a:t>
            </a:r>
            <a:r>
              <a:rPr lang="en-US" sz="2400" dirty="0" err="1"/>
              <a:t>inisial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-  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/>
              <a:t>	-  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/>
              <a:t>	-  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-  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eksemplar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	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registrasi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pembubuhan</a:t>
            </a:r>
            <a:r>
              <a:rPr lang="en-US" sz="2400" dirty="0"/>
              <a:t> </a:t>
            </a:r>
            <a:r>
              <a:rPr lang="en-US" sz="2400" dirty="0" err="1"/>
              <a:t>stempel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data </a:t>
            </a:r>
            <a:r>
              <a:rPr lang="en-US" sz="2400" dirty="0" err="1"/>
              <a:t>bibliografi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(manual </a:t>
            </a:r>
            <a:r>
              <a:rPr lang="en-US" sz="2400" dirty="0" err="1"/>
              <a:t>atau</a:t>
            </a:r>
            <a:r>
              <a:rPr lang="en-US" sz="2400" dirty="0"/>
              <a:t> digital) . </a:t>
            </a:r>
          </a:p>
          <a:p>
            <a:pPr algn="just">
              <a:buNone/>
            </a:pPr>
            <a:r>
              <a:rPr lang="en-US" sz="2400" dirty="0"/>
              <a:t>      Hal-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algn="just">
              <a:buNone/>
            </a:pPr>
            <a:r>
              <a:rPr lang="en-US" sz="2400" dirty="0"/>
              <a:t>	1) </a:t>
            </a:r>
            <a:r>
              <a:rPr lang="en-US" sz="2400" dirty="0" err="1"/>
              <a:t>Tanggal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	2)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urut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           </a:t>
            </a:r>
            <a:r>
              <a:rPr lang="en-US" sz="2400" dirty="0" err="1"/>
              <a:t>eksemplar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</a:p>
          <a:p>
            <a:pPr algn="just">
              <a:buNone/>
            </a:pPr>
            <a:r>
              <a:rPr lang="en-US" sz="2400" dirty="0"/>
              <a:t>    3)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</a:p>
          <a:p>
            <a:pPr algn="just">
              <a:buNone/>
            </a:pPr>
            <a:r>
              <a:rPr lang="en-US" sz="2400" dirty="0"/>
              <a:t>	4) </a:t>
            </a:r>
            <a:r>
              <a:rPr lang="en-US" sz="2400" dirty="0" err="1"/>
              <a:t>Nama</a:t>
            </a:r>
            <a:r>
              <a:rPr lang="en-US" sz="2400" dirty="0"/>
              <a:t>  </a:t>
            </a:r>
            <a:r>
              <a:rPr lang="en-US" sz="2400" dirty="0" err="1"/>
              <a:t>pengarang</a:t>
            </a:r>
            <a:endParaRPr lang="en-US" sz="24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200" dirty="0"/>
              <a:t>5)     </a:t>
            </a:r>
            <a:r>
              <a:rPr lang="en-US" sz="2200" dirty="0" err="1"/>
              <a:t>Edisi</a:t>
            </a:r>
            <a:r>
              <a:rPr lang="en-US" sz="2200" dirty="0"/>
              <a:t>/</a:t>
            </a:r>
            <a:r>
              <a:rPr lang="en-US" sz="2200" dirty="0" err="1"/>
              <a:t>cetakan</a:t>
            </a:r>
            <a:r>
              <a:rPr lang="en-US" sz="2200" dirty="0"/>
              <a:t>, </a:t>
            </a:r>
            <a:r>
              <a:rPr lang="en-US" sz="2200" dirty="0" err="1"/>
              <a:t>tuliskan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edisi</a:t>
            </a:r>
            <a:r>
              <a:rPr lang="en-US" sz="2200" dirty="0"/>
              <a:t>/</a:t>
            </a:r>
            <a:r>
              <a:rPr lang="en-US" sz="2200" dirty="0" err="1"/>
              <a:t>cetakannya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	6)     Kota </a:t>
            </a:r>
            <a:r>
              <a:rPr lang="en-US" sz="2200" dirty="0" err="1"/>
              <a:t>terbit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 	7)	</a:t>
            </a:r>
            <a:r>
              <a:rPr lang="en-US" sz="2200" dirty="0" err="1"/>
              <a:t>Penerbit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8)	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r>
              <a:rPr lang="en-US" sz="2200" dirty="0" err="1"/>
              <a:t>terbit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9) 	</a:t>
            </a:r>
            <a:r>
              <a:rPr lang="en-US" sz="2200" dirty="0" err="1"/>
              <a:t>Asal</a:t>
            </a:r>
            <a:r>
              <a:rPr lang="en-US" sz="2200" dirty="0"/>
              <a:t>/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perolehan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buku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,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dirty="0"/>
              <a:t>           </a:t>
            </a:r>
            <a:r>
              <a:rPr lang="en-US" sz="2200" dirty="0" err="1"/>
              <a:t>pembelian</a:t>
            </a:r>
            <a:r>
              <a:rPr lang="en-US" sz="2200" dirty="0"/>
              <a:t>, </a:t>
            </a:r>
            <a:r>
              <a:rPr lang="en-US" sz="2200" dirty="0" err="1"/>
              <a:t>hadiah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tukar</a:t>
            </a:r>
            <a:r>
              <a:rPr lang="en-US" sz="2200" dirty="0"/>
              <a:t> </a:t>
            </a:r>
            <a:r>
              <a:rPr lang="en-US" sz="2200" dirty="0" err="1"/>
              <a:t>menukar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10) 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eksemplar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11)   Harga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terutama</a:t>
            </a:r>
            <a:r>
              <a:rPr lang="en-US" sz="2200" dirty="0"/>
              <a:t> yang </a:t>
            </a:r>
            <a:r>
              <a:rPr lang="en-US" sz="2200" dirty="0" err="1"/>
              <a:t>berasal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 </a:t>
            </a:r>
          </a:p>
          <a:p>
            <a:pPr>
              <a:buNone/>
            </a:pPr>
            <a:r>
              <a:rPr lang="en-US" sz="2200" dirty="0"/>
              <a:t>           </a:t>
            </a:r>
            <a:r>
              <a:rPr lang="en-US" sz="2200" dirty="0" err="1"/>
              <a:t>pembelian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12)   </a:t>
            </a:r>
            <a:r>
              <a:rPr lang="en-US" sz="2200" dirty="0" err="1"/>
              <a:t>Keterangan</a:t>
            </a:r>
            <a:endParaRPr lang="en-US" sz="22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	CONTOH BUKU INVENTARISASI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4" cstate="print"/>
          <a:srcRect l="21667" t="18914" r="21666" b="8552"/>
          <a:stretch>
            <a:fillRect/>
          </a:stretch>
        </p:blipFill>
        <p:spPr>
          <a:xfrm>
            <a:off x="432582" y="644338"/>
            <a:ext cx="8458200" cy="5985062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900" b="1" dirty="0">
                <a:latin typeface="Algerian" pitchFamily="82" charset="0"/>
              </a:rPr>
              <a:t>BIODATA</a:t>
            </a:r>
          </a:p>
          <a:p>
            <a:pPr>
              <a:buNone/>
            </a:pPr>
            <a:r>
              <a:rPr lang="en-US" sz="3000" dirty="0"/>
              <a:t> </a:t>
            </a:r>
          </a:p>
          <a:p>
            <a:r>
              <a:rPr lang="en-US" sz="3000" b="1" dirty="0"/>
              <a:t> NAMA		 	   	: HAMUDDIN, S.SOS</a:t>
            </a:r>
            <a:r>
              <a:rPr lang="en-US" sz="3000" dirty="0"/>
              <a:t>., MM.</a:t>
            </a:r>
          </a:p>
          <a:p>
            <a:r>
              <a:rPr lang="en-US" sz="3000" b="1" dirty="0"/>
              <a:t>JABATAN				: PUSTAKAWAN MADYA</a:t>
            </a:r>
            <a:endParaRPr lang="en-US" sz="3000" dirty="0"/>
          </a:p>
          <a:p>
            <a:r>
              <a:rPr lang="en-US" sz="3000" b="1" dirty="0"/>
              <a:t>ALAMAT  RUMAH	: JL PATUT GG KAMBOJA I </a:t>
            </a:r>
          </a:p>
          <a:p>
            <a:pPr>
              <a:buNone/>
            </a:pPr>
            <a:r>
              <a:rPr lang="en-US" sz="3000" b="1" dirty="0"/>
              <a:t>                                NO.8 PEJERUK</a:t>
            </a:r>
            <a:endParaRPr lang="en-US" sz="3000" dirty="0"/>
          </a:p>
          <a:p>
            <a:r>
              <a:rPr lang="en-US" sz="3000" b="1" dirty="0"/>
              <a:t>KANTOR         	 	: DINAS PERPUSTAKAAN </a:t>
            </a:r>
          </a:p>
          <a:p>
            <a:pPr>
              <a:buNone/>
            </a:pPr>
            <a:r>
              <a:rPr lang="en-US" sz="3000" b="1" dirty="0"/>
              <a:t>					               DAN KEARSIPAN PROV. NTB</a:t>
            </a:r>
            <a:r>
              <a:rPr lang="en-US" sz="3000" dirty="0"/>
              <a:t> 	</a:t>
            </a:r>
          </a:p>
          <a:p>
            <a:pPr>
              <a:buNone/>
            </a:pPr>
            <a:r>
              <a:rPr lang="en-US" sz="3000" dirty="0"/>
              <a:t>					              </a:t>
            </a:r>
            <a:r>
              <a:rPr lang="en-US" sz="3000" b="1" dirty="0"/>
              <a:t>JL.MAJAPAHIT  NO. 9</a:t>
            </a:r>
          </a:p>
          <a:p>
            <a:pPr>
              <a:buNone/>
            </a:pPr>
            <a:r>
              <a:rPr lang="en-US" sz="3000" b="1" dirty="0"/>
              <a:t>          		      	      MATARAM </a:t>
            </a:r>
            <a:endParaRPr lang="en-US" sz="3000" dirty="0"/>
          </a:p>
          <a:p>
            <a:r>
              <a:rPr lang="en-US" sz="3000" b="1" dirty="0"/>
              <a:t>TELPON          	 	:  HP . 085338601412</a:t>
            </a:r>
            <a:endParaRPr lang="en-US" sz="3000" dirty="0"/>
          </a:p>
          <a:p>
            <a:r>
              <a:rPr lang="en-US" sz="3000" b="1" dirty="0"/>
              <a:t>EMAIL		 			:  hamuddinkarim@gmail.com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2400" b="1" dirty="0"/>
              <a:t>PENYIANGAN BAHAN PUSTAKA (</a:t>
            </a:r>
            <a:r>
              <a:rPr lang="en-US" sz="2400" b="1" i="1" dirty="0"/>
              <a:t>weeding</a:t>
            </a:r>
            <a:r>
              <a:rPr lang="en-US" sz="2400" b="1" dirty="0"/>
              <a:t>)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sz="2200" dirty="0" err="1"/>
              <a:t>Penyiangan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(</a:t>
            </a:r>
            <a:r>
              <a:rPr lang="en-US" sz="2200" i="1" dirty="0"/>
              <a:t>Weeding</a:t>
            </a:r>
            <a:r>
              <a:rPr lang="en-US" sz="2200" dirty="0"/>
              <a:t>)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proses</a:t>
            </a:r>
            <a:r>
              <a:rPr lang="en-US" sz="2200" dirty="0"/>
              <a:t> </a:t>
            </a:r>
            <a:r>
              <a:rPr lang="en-US" sz="2200" dirty="0" err="1"/>
              <a:t>mengeluarkan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jajaran</a:t>
            </a:r>
            <a:r>
              <a:rPr lang="en-US" sz="2200" dirty="0"/>
              <a:t> </a:t>
            </a:r>
            <a:r>
              <a:rPr lang="en-US" sz="2200" dirty="0" err="1"/>
              <a:t>koleksi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. </a:t>
            </a:r>
            <a:r>
              <a:rPr lang="en-US" sz="2200" dirty="0" err="1"/>
              <a:t>Mengeluarkan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(</a:t>
            </a:r>
            <a:r>
              <a:rPr lang="en-US" sz="2200" dirty="0" err="1"/>
              <a:t>kegiatan</a:t>
            </a:r>
            <a:r>
              <a:rPr lang="en-US" sz="2200" dirty="0"/>
              <a:t>  </a:t>
            </a:r>
            <a:r>
              <a:rPr lang="en-US" sz="2200" dirty="0" err="1"/>
              <a:t>penyiangan</a:t>
            </a:r>
            <a:r>
              <a:rPr lang="en-US" sz="2200" dirty="0"/>
              <a:t>)  </a:t>
            </a:r>
            <a:r>
              <a:rPr lang="en-US" sz="2200" dirty="0" err="1"/>
              <a:t>haruslah</a:t>
            </a:r>
            <a:r>
              <a:rPr lang="en-US" sz="2200" dirty="0"/>
              <a:t>  </a:t>
            </a:r>
            <a:r>
              <a:rPr lang="en-US" sz="2200" dirty="0" err="1"/>
              <a:t>dengan</a:t>
            </a:r>
            <a:r>
              <a:rPr lang="en-US" sz="2200" dirty="0"/>
              <a:t>  </a:t>
            </a:r>
            <a:r>
              <a:rPr lang="en-US" sz="2200" dirty="0" err="1"/>
              <a:t>pertimbangan</a:t>
            </a:r>
            <a:r>
              <a:rPr lang="en-US" sz="2200" dirty="0"/>
              <a:t>  </a:t>
            </a:r>
            <a:r>
              <a:rPr lang="en-US" sz="2200" dirty="0" err="1"/>
              <a:t>sangat</a:t>
            </a:r>
            <a:r>
              <a:rPr lang="en-US" sz="2200" dirty="0"/>
              <a:t>  </a:t>
            </a:r>
            <a:r>
              <a:rPr lang="en-US" sz="2200" dirty="0" err="1"/>
              <a:t>hati-hati</a:t>
            </a:r>
            <a:r>
              <a:rPr lang="en-US" sz="2200" dirty="0"/>
              <a:t>. 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pertimbangan</a:t>
            </a:r>
            <a:r>
              <a:rPr lang="en-US" sz="2200" dirty="0"/>
              <a:t>  </a:t>
            </a:r>
            <a:r>
              <a:rPr lang="en-US" sz="2200" dirty="0" err="1"/>
              <a:t>spesialis</a:t>
            </a:r>
            <a:r>
              <a:rPr lang="en-US" sz="2200" dirty="0"/>
              <a:t>  </a:t>
            </a:r>
            <a:r>
              <a:rPr lang="en-US" sz="2200" dirty="0" err="1"/>
              <a:t>subjek</a:t>
            </a:r>
            <a:r>
              <a:rPr lang="en-US" sz="2200" dirty="0"/>
              <a:t>  </a:t>
            </a:r>
            <a:r>
              <a:rPr lang="en-US" sz="2200" dirty="0" err="1"/>
              <a:t>bidang</a:t>
            </a:r>
            <a:r>
              <a:rPr lang="en-US" sz="2200" dirty="0"/>
              <a:t>  </a:t>
            </a:r>
            <a:r>
              <a:rPr lang="en-US" sz="2200" dirty="0" err="1"/>
              <a:t>bersangkutan</a:t>
            </a:r>
            <a:r>
              <a:rPr lang="en-US" sz="2200" dirty="0"/>
              <a:t>  </a:t>
            </a:r>
            <a:r>
              <a:rPr lang="en-US" sz="2200" dirty="0" err="1"/>
              <a:t>sebelum</a:t>
            </a:r>
            <a:r>
              <a:rPr lang="en-US" sz="2200" dirty="0"/>
              <a:t>  </a:t>
            </a:r>
            <a:r>
              <a:rPr lang="en-US" sz="2200" dirty="0" err="1"/>
              <a:t>bahan</a:t>
            </a:r>
            <a:r>
              <a:rPr lang="en-US" sz="2200" dirty="0"/>
              <a:t> 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“</a:t>
            </a:r>
            <a:r>
              <a:rPr lang="en-US" sz="2200" dirty="0" err="1"/>
              <a:t>disingkirkan</a:t>
            </a:r>
            <a:r>
              <a:rPr lang="en-US" sz="2200" dirty="0"/>
              <a:t>”.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penyiangan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lain yang </a:t>
            </a:r>
            <a:r>
              <a:rPr lang="en-US" sz="2200" dirty="0" err="1"/>
              <a:t>membutuhkan</a:t>
            </a:r>
            <a:r>
              <a:rPr lang="en-US" sz="2200" dirty="0"/>
              <a:t>,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 </a:t>
            </a:r>
            <a:r>
              <a:rPr lang="en-US" sz="2200" dirty="0" err="1"/>
              <a:t>masih</a:t>
            </a:r>
            <a:r>
              <a:rPr lang="en-US" sz="2200" dirty="0"/>
              <a:t> </a:t>
            </a:r>
            <a:r>
              <a:rPr lang="en-US" sz="2200" dirty="0" err="1"/>
              <a:t>memungkinkan</a:t>
            </a:r>
            <a:r>
              <a:rPr lang="en-US" sz="2200" dirty="0"/>
              <a:t>. </a:t>
            </a:r>
            <a:r>
              <a:rPr lang="en-US" sz="2200" dirty="0" err="1"/>
              <a:t>Sekali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 </a:t>
            </a:r>
            <a:r>
              <a:rPr lang="en-US" sz="2200" dirty="0" err="1"/>
              <a:t>perpustakaan</a:t>
            </a:r>
            <a:r>
              <a:rPr lang="en-US" sz="2200" dirty="0"/>
              <a:t>  </a:t>
            </a:r>
            <a:r>
              <a:rPr lang="en-US" sz="2200" dirty="0" err="1"/>
              <a:t>dikeluarkan</a:t>
            </a:r>
            <a:r>
              <a:rPr lang="en-US" sz="2200" dirty="0"/>
              <a:t>  </a:t>
            </a:r>
            <a:r>
              <a:rPr lang="en-US" sz="2200" dirty="0" err="1"/>
              <a:t>dari</a:t>
            </a:r>
            <a:r>
              <a:rPr lang="en-US" sz="2200" dirty="0"/>
              <a:t>  </a:t>
            </a:r>
            <a:r>
              <a:rPr lang="en-US" sz="2200" dirty="0" err="1"/>
              <a:t>jajaran</a:t>
            </a:r>
            <a:r>
              <a:rPr lang="en-US" sz="2200" dirty="0"/>
              <a:t>  </a:t>
            </a:r>
            <a:r>
              <a:rPr lang="en-US" sz="2200" dirty="0" err="1"/>
              <a:t>koleksi</a:t>
            </a:r>
            <a:r>
              <a:rPr lang="en-US" sz="2200" dirty="0"/>
              <a:t>,  </a:t>
            </a:r>
            <a:r>
              <a:rPr lang="en-US" sz="2200" dirty="0" err="1"/>
              <a:t>maka</a:t>
            </a:r>
            <a:r>
              <a:rPr lang="en-US" sz="2200" dirty="0"/>
              <a:t>  </a:t>
            </a:r>
            <a:r>
              <a:rPr lang="en-US" sz="2200" dirty="0" err="1"/>
              <a:t>seluruh</a:t>
            </a:r>
            <a:r>
              <a:rPr lang="en-US" sz="2200" dirty="0"/>
              <a:t>  </a:t>
            </a:r>
            <a:r>
              <a:rPr lang="en-US" sz="2200" i="1" dirty="0"/>
              <a:t>record  </a:t>
            </a:r>
            <a:r>
              <a:rPr lang="en-US" sz="2200" dirty="0"/>
              <a:t>(</a:t>
            </a:r>
            <a:r>
              <a:rPr lang="en-US" sz="2200" dirty="0" err="1"/>
              <a:t>catatan</a:t>
            </a:r>
            <a:r>
              <a:rPr lang="en-US" sz="2200" dirty="0"/>
              <a:t>)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bersangkutan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dihapus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keterangan</a:t>
            </a:r>
            <a:r>
              <a:rPr lang="en-US" sz="2200" dirty="0"/>
              <a:t>.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pemustaka</a:t>
            </a:r>
            <a:r>
              <a:rPr lang="en-US" sz="2200" dirty="0"/>
              <a:t> </a:t>
            </a:r>
            <a:r>
              <a:rPr lang="en-US" sz="2200" dirty="0" err="1"/>
              <a:t>membutuhkan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disiangi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, </a:t>
            </a:r>
            <a:r>
              <a:rPr lang="en-US" sz="2200" dirty="0" err="1"/>
              <a:t>ternyata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perpustakaannya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jajaran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kekecewaan</a:t>
            </a:r>
            <a:r>
              <a:rPr lang="en-US" sz="2200" dirty="0"/>
              <a:t>. Hal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tentunya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menghambat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 prima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2600" dirty="0"/>
              <a:t>    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alasan</a:t>
            </a:r>
            <a:r>
              <a:rPr lang="en-US" sz="2600" dirty="0"/>
              <a:t> </a:t>
            </a:r>
            <a:r>
              <a:rPr lang="en-US" sz="2600" dirty="0" err="1"/>
              <a:t>mengapa</a:t>
            </a:r>
            <a:r>
              <a:rPr lang="en-US" sz="2600" dirty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 </a:t>
            </a:r>
            <a:r>
              <a:rPr lang="en-US" sz="2600" dirty="0" err="1"/>
              <a:t>penyiangan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di </a:t>
            </a:r>
            <a:r>
              <a:rPr lang="en-US" sz="2600" dirty="0" err="1"/>
              <a:t>perpustakaan</a:t>
            </a:r>
            <a:r>
              <a:rPr lang="en-US" sz="2600" dirty="0"/>
              <a:t>, </a:t>
            </a:r>
            <a:r>
              <a:rPr lang="en-US" sz="2600" dirty="0" err="1"/>
              <a:t>antara</a:t>
            </a:r>
            <a:r>
              <a:rPr lang="en-US" sz="2600" dirty="0"/>
              <a:t> lain </a:t>
            </a:r>
            <a:r>
              <a:rPr lang="en-US" sz="2600" dirty="0" err="1"/>
              <a:t>karena</a:t>
            </a:r>
            <a:r>
              <a:rPr lang="en-US" sz="2600" dirty="0"/>
              <a:t>:</a:t>
            </a:r>
          </a:p>
          <a:p>
            <a:pPr>
              <a:buNone/>
            </a:pPr>
            <a:r>
              <a:rPr lang="en-US" sz="2600" dirty="0"/>
              <a:t>	1) </a:t>
            </a:r>
            <a:r>
              <a:rPr lang="en-US" sz="2600" dirty="0" err="1"/>
              <a:t>memperoleh</a:t>
            </a:r>
            <a:r>
              <a:rPr lang="en-US" sz="2600" dirty="0"/>
              <a:t> </a:t>
            </a:r>
            <a:r>
              <a:rPr lang="en-US" sz="2600" dirty="0" err="1"/>
              <a:t>tambahan</a:t>
            </a:r>
            <a:r>
              <a:rPr lang="en-US" sz="2600" dirty="0"/>
              <a:t> </a:t>
            </a:r>
            <a:r>
              <a:rPr lang="en-US" sz="2600" dirty="0" err="1"/>
              <a:t>tempat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r>
              <a:rPr lang="en-US" sz="2600" dirty="0"/>
              <a:t> </a:t>
            </a:r>
            <a:r>
              <a:rPr lang="en-US" sz="2600" dirty="0" err="1"/>
              <a:t>baru</a:t>
            </a:r>
            <a:r>
              <a:rPr lang="en-US" sz="2600" dirty="0"/>
              <a:t>,</a:t>
            </a:r>
          </a:p>
          <a:p>
            <a:pPr>
              <a:buNone/>
            </a:pPr>
            <a:r>
              <a:rPr lang="en-US" sz="2600" dirty="0"/>
              <a:t>      2) </a:t>
            </a:r>
            <a:r>
              <a:rPr lang="en-US" sz="2600" dirty="0" err="1"/>
              <a:t>membuat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 </a:t>
            </a:r>
            <a:r>
              <a:rPr lang="en-US" sz="2600" dirty="0" err="1"/>
              <a:t>diandalkan</a:t>
            </a:r>
            <a:r>
              <a:rPr lang="en-US" sz="2600" dirty="0"/>
              <a:t>  </a:t>
            </a:r>
            <a:r>
              <a:rPr lang="en-US" sz="2600" dirty="0" err="1"/>
              <a:t>sebagai</a:t>
            </a:r>
            <a:r>
              <a:rPr lang="en-US" sz="2600" dirty="0"/>
              <a:t>  </a:t>
            </a:r>
            <a:r>
              <a:rPr lang="en-US" sz="2600" dirty="0" err="1"/>
              <a:t>sumber</a:t>
            </a:r>
            <a:r>
              <a:rPr lang="en-US" sz="2600" dirty="0"/>
              <a:t>  </a:t>
            </a:r>
            <a:r>
              <a:rPr lang="en-US" sz="2600" dirty="0" err="1"/>
              <a:t>informasi</a:t>
            </a:r>
            <a:r>
              <a:rPr lang="en-US" sz="2600" dirty="0"/>
              <a:t>  yang   </a:t>
            </a:r>
          </a:p>
          <a:p>
            <a:pPr>
              <a:buNone/>
            </a:pPr>
            <a:r>
              <a:rPr lang="en-US" sz="2600" dirty="0"/>
              <a:t>          </a:t>
            </a:r>
            <a:r>
              <a:rPr lang="en-US" sz="2600" dirty="0" err="1"/>
              <a:t>akurat</a:t>
            </a:r>
            <a:r>
              <a:rPr lang="en-US" sz="2600" dirty="0"/>
              <a:t>,  </a:t>
            </a:r>
            <a:r>
              <a:rPr lang="en-US" sz="2600" dirty="0" err="1"/>
              <a:t>relevan</a:t>
            </a:r>
            <a:r>
              <a:rPr lang="en-US" sz="2600" dirty="0"/>
              <a:t>,  </a:t>
            </a:r>
            <a:r>
              <a:rPr lang="en-US" sz="2600" i="1" dirty="0"/>
              <a:t>up  to  date</a:t>
            </a:r>
            <a:r>
              <a:rPr lang="en-US" sz="2600" dirty="0"/>
              <a:t>, 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menarik</a:t>
            </a:r>
            <a:r>
              <a:rPr lang="en-US" sz="2600" dirty="0"/>
              <a:t>,</a:t>
            </a:r>
          </a:p>
          <a:p>
            <a:pPr>
              <a:buNone/>
            </a:pPr>
            <a:r>
              <a:rPr lang="en-US" sz="2600" dirty="0"/>
              <a:t>	3) </a:t>
            </a:r>
            <a:r>
              <a:rPr lang="en-US" sz="2600" dirty="0" err="1"/>
              <a:t>memberi</a:t>
            </a:r>
            <a:r>
              <a:rPr lang="en-US" sz="2600" dirty="0"/>
              <a:t> </a:t>
            </a:r>
            <a:r>
              <a:rPr lang="en-US" sz="2600" dirty="0" err="1"/>
              <a:t>kemudahan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pemakai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	4) </a:t>
            </a:r>
            <a:r>
              <a:rPr lang="en-US" sz="2600" dirty="0" err="1"/>
              <a:t>memungkinkan</a:t>
            </a:r>
            <a:r>
              <a:rPr lang="en-US" sz="2600" dirty="0"/>
              <a:t> </a:t>
            </a:r>
            <a:r>
              <a:rPr lang="en-US" sz="2600" dirty="0" err="1"/>
              <a:t>staf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</a:t>
            </a:r>
            <a:r>
              <a:rPr lang="en-US" sz="2600" dirty="0" err="1"/>
              <a:t>mengelola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efektif</a:t>
            </a:r>
            <a:r>
              <a:rPr lang="en-US" sz="2600" dirty="0"/>
              <a:t> </a:t>
            </a:r>
          </a:p>
          <a:p>
            <a:pPr>
              <a:buNone/>
            </a:pPr>
            <a:r>
              <a:rPr lang="en-US" sz="2600" dirty="0"/>
              <a:t>         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efisien</a:t>
            </a:r>
            <a:r>
              <a:rPr lang="en-US" sz="2600" dirty="0"/>
              <a:t>,</a:t>
            </a:r>
          </a:p>
          <a:p>
            <a:pPr>
              <a:buNone/>
            </a:pPr>
            <a:r>
              <a:rPr lang="en-US" sz="2600" dirty="0"/>
              <a:t>	5) </a:t>
            </a:r>
            <a:r>
              <a:rPr lang="en-US" sz="2600" dirty="0" err="1"/>
              <a:t>mengetahui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yang </a:t>
            </a:r>
            <a:r>
              <a:rPr lang="en-US" sz="2600" dirty="0" err="1"/>
              <a:t>rusak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</a:p>
          <a:p>
            <a:pPr>
              <a:buNone/>
            </a:pPr>
            <a:r>
              <a:rPr lang="en-US" sz="2600" dirty="0"/>
              <a:t>	6) </a:t>
            </a:r>
            <a:r>
              <a:rPr lang="en-US" sz="2600" dirty="0" err="1"/>
              <a:t>mengetahui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diminati</a:t>
            </a:r>
            <a:r>
              <a:rPr lang="en-US" sz="2600" dirty="0"/>
              <a:t> </a:t>
            </a:r>
            <a:r>
              <a:rPr lang="en-US" sz="2600" dirty="0" err="1"/>
              <a:t>lagi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pemustaka</a:t>
            </a:r>
            <a:r>
              <a:rPr lang="en-US" sz="2600" dirty="0"/>
              <a:t>.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err="1"/>
              <a:t>Kriteria</a:t>
            </a:r>
            <a:r>
              <a:rPr lang="en-US" sz="2600" dirty="0"/>
              <a:t> </a:t>
            </a:r>
            <a:r>
              <a:rPr lang="en-US" sz="2600" dirty="0" err="1"/>
              <a:t>Penyiangan</a:t>
            </a:r>
            <a:endParaRPr lang="en-US" sz="2600" dirty="0"/>
          </a:p>
          <a:p>
            <a:pPr algn="just">
              <a:buNone/>
            </a:pPr>
            <a:r>
              <a:rPr lang="en-US" sz="2600" dirty="0"/>
              <a:t>	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yang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disiangi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dilihat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3 </a:t>
            </a:r>
            <a:r>
              <a:rPr lang="en-US" sz="2600" dirty="0" err="1"/>
              <a:t>aspek</a:t>
            </a:r>
            <a:r>
              <a:rPr lang="en-US" sz="2600" dirty="0"/>
              <a:t>, </a:t>
            </a:r>
            <a:r>
              <a:rPr lang="en-US" sz="2600" dirty="0" err="1"/>
              <a:t>yakni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fisik</a:t>
            </a:r>
            <a:r>
              <a:rPr lang="en-US" sz="2600" dirty="0"/>
              <a:t>, </a:t>
            </a:r>
            <a:r>
              <a:rPr lang="en-US" sz="2600" dirty="0" err="1"/>
              <a:t>pemanfaatan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isi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materi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yang </a:t>
            </a:r>
            <a:r>
              <a:rPr lang="en-US" sz="2600" dirty="0" err="1"/>
              <a:t>disiangi</a:t>
            </a:r>
            <a:r>
              <a:rPr lang="en-US" sz="2600" dirty="0"/>
              <a:t>.</a:t>
            </a:r>
          </a:p>
          <a:p>
            <a:pPr algn="just">
              <a:buNone/>
            </a:pPr>
            <a:r>
              <a:rPr lang="en-US" sz="2600" dirty="0"/>
              <a:t>	1.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fisik</a:t>
            </a:r>
            <a:r>
              <a:rPr lang="en-US" sz="2600" dirty="0"/>
              <a:t>. </a:t>
            </a:r>
            <a:r>
              <a:rPr lang="en-US" sz="2600" dirty="0" err="1"/>
              <a:t>Fisik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disiangi</a:t>
            </a:r>
            <a:r>
              <a:rPr lang="en-US" sz="2600" dirty="0"/>
              <a:t>: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rusak</a:t>
            </a:r>
            <a:endParaRPr lang="en-US" sz="2600" dirty="0"/>
          </a:p>
          <a:p>
            <a:pPr algn="just">
              <a:buNone/>
            </a:pPr>
            <a:r>
              <a:rPr lang="en-US" sz="2600" dirty="0"/>
              <a:t>          </a:t>
            </a:r>
            <a:r>
              <a:rPr lang="en-US" sz="2600" dirty="0" err="1"/>
              <a:t>berat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 </a:t>
            </a:r>
            <a:r>
              <a:rPr lang="en-US" sz="2600" dirty="0" err="1"/>
              <a:t>diperbaiki</a:t>
            </a:r>
            <a:r>
              <a:rPr lang="en-US" sz="2600" dirty="0"/>
              <a:t> </a:t>
            </a:r>
            <a:r>
              <a:rPr lang="en-US" sz="2600" dirty="0" err="1"/>
              <a:t>lagi</a:t>
            </a:r>
            <a:r>
              <a:rPr lang="en-US" sz="2600" dirty="0"/>
              <a:t>, </a:t>
            </a:r>
            <a:r>
              <a:rPr lang="en-US" sz="2600" dirty="0" err="1"/>
              <a:t>namun</a:t>
            </a:r>
            <a:r>
              <a:rPr lang="en-US" sz="2600" dirty="0"/>
              <a:t> </a:t>
            </a:r>
            <a:r>
              <a:rPr lang="en-US" sz="2600" dirty="0" err="1"/>
              <a:t>bila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</a:t>
            </a:r>
          </a:p>
          <a:p>
            <a:pPr algn="just">
              <a:buNone/>
            </a:pPr>
            <a:r>
              <a:rPr lang="en-US" sz="2600" dirty="0"/>
              <a:t>         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dibutuhkan</a:t>
            </a:r>
            <a:r>
              <a:rPr lang="en-US" sz="2600" dirty="0"/>
              <a:t> </a:t>
            </a:r>
            <a:r>
              <a:rPr lang="en-US" sz="2600" dirty="0" err="1"/>
              <a:t>pemakai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hendaknya</a:t>
            </a:r>
            <a:r>
              <a:rPr lang="en-US" sz="2600" dirty="0"/>
              <a:t> </a:t>
            </a:r>
            <a:r>
              <a:rPr lang="en-US" sz="2600" dirty="0" err="1"/>
              <a:t>dibuatkan</a:t>
            </a:r>
            <a:r>
              <a:rPr lang="en-US" sz="2600" dirty="0"/>
              <a:t> </a:t>
            </a:r>
            <a:r>
              <a:rPr lang="en-US" sz="2600" dirty="0" err="1"/>
              <a:t>kopinya</a:t>
            </a:r>
            <a:r>
              <a:rPr lang="en-US" sz="2600" dirty="0"/>
              <a:t> </a:t>
            </a:r>
          </a:p>
          <a:p>
            <a:pPr algn="just">
              <a:buNone/>
            </a:pPr>
            <a:r>
              <a:rPr lang="en-US" sz="2600" dirty="0"/>
              <a:t>         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dialihmediakan</a:t>
            </a:r>
            <a:r>
              <a:rPr lang="en-US" sz="2600" dirty="0"/>
              <a:t> </a:t>
            </a:r>
            <a:r>
              <a:rPr lang="en-US" sz="2600" dirty="0" err="1"/>
              <a:t>terlebih</a:t>
            </a:r>
            <a:r>
              <a:rPr lang="en-US" sz="2600" dirty="0"/>
              <a:t> </a:t>
            </a:r>
            <a:r>
              <a:rPr lang="en-US" sz="2600" dirty="0" err="1"/>
              <a:t>dahulu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200" dirty="0"/>
              <a:t>2. </a:t>
            </a:r>
            <a:r>
              <a:rPr lang="en-US" sz="2200" dirty="0" err="1"/>
              <a:t>Pemanfaatan</a:t>
            </a:r>
            <a:r>
              <a:rPr lang="en-US" sz="2200" dirty="0"/>
              <a:t>.   </a:t>
            </a:r>
            <a:r>
              <a:rPr lang="en-US" sz="2200" dirty="0" err="1"/>
              <a:t>Bahan</a:t>
            </a:r>
            <a:r>
              <a:rPr lang="en-US" sz="2200" dirty="0"/>
              <a:t>   </a:t>
            </a:r>
            <a:r>
              <a:rPr lang="en-US" sz="2200" dirty="0" err="1"/>
              <a:t>perpustakaan</a:t>
            </a:r>
            <a:r>
              <a:rPr lang="en-US" sz="2200" dirty="0"/>
              <a:t>   yang   </a:t>
            </a:r>
            <a:r>
              <a:rPr lang="en-US" sz="2200" dirty="0" err="1"/>
              <a:t>kurang</a:t>
            </a:r>
            <a:r>
              <a:rPr lang="en-US" sz="2200" dirty="0"/>
              <a:t>/</a:t>
            </a:r>
            <a:r>
              <a:rPr lang="en-US" sz="2200" dirty="0" err="1"/>
              <a:t>tidak</a:t>
            </a:r>
            <a:r>
              <a:rPr lang="en-US" sz="2200" dirty="0"/>
              <a:t>   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diminati</a:t>
            </a:r>
            <a:r>
              <a:rPr lang="en-US" sz="2200" dirty="0"/>
              <a:t>   </a:t>
            </a:r>
            <a:r>
              <a:rPr lang="en-US" sz="2200" dirty="0" err="1"/>
              <a:t>dapat</a:t>
            </a:r>
            <a:r>
              <a:rPr lang="en-US" sz="2200" dirty="0"/>
              <a:t>   </a:t>
            </a:r>
            <a:r>
              <a:rPr lang="en-US" sz="2200" dirty="0" err="1"/>
              <a:t>segera</a:t>
            </a:r>
            <a:r>
              <a:rPr lang="en-US" sz="2200" dirty="0"/>
              <a:t> </a:t>
            </a:r>
            <a:r>
              <a:rPr lang="en-US" sz="2200" dirty="0" err="1"/>
              <a:t>dikeluarkan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jajaran</a:t>
            </a:r>
            <a:r>
              <a:rPr lang="en-US" sz="2200" dirty="0"/>
              <a:t> </a:t>
            </a:r>
            <a:r>
              <a:rPr lang="en-US" sz="2200" dirty="0" err="1"/>
              <a:t>koleksi</a:t>
            </a:r>
            <a:r>
              <a:rPr lang="en-US" sz="2200" dirty="0"/>
              <a:t>.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penyiangan</a:t>
            </a:r>
            <a:r>
              <a:rPr lang="en-US" sz="2200" dirty="0"/>
              <a:t> </a:t>
            </a:r>
            <a:r>
              <a:rPr lang="en-US" sz="2200" dirty="0" err="1"/>
              <a:t>diperlukan</a:t>
            </a:r>
            <a:r>
              <a:rPr lang="en-US" sz="2200" dirty="0"/>
              <a:t> data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  </a:t>
            </a:r>
            <a:r>
              <a:rPr lang="en-US" sz="2200" dirty="0" err="1"/>
              <a:t>layanan</a:t>
            </a:r>
            <a:r>
              <a:rPr lang="en-US" sz="2200" dirty="0"/>
              <a:t>   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sirkulasi</a:t>
            </a:r>
            <a:r>
              <a:rPr lang="en-US" sz="2200" dirty="0"/>
              <a:t>   </a:t>
            </a:r>
            <a:r>
              <a:rPr lang="en-US" sz="2200" dirty="0" err="1"/>
              <a:t>mengenai</a:t>
            </a:r>
            <a:r>
              <a:rPr lang="en-US" sz="2200" dirty="0"/>
              <a:t>   </a:t>
            </a:r>
            <a:r>
              <a:rPr lang="en-US" sz="2200" dirty="0" err="1"/>
              <a:t>pemanfaatan</a:t>
            </a:r>
            <a:r>
              <a:rPr lang="en-US" sz="2200" dirty="0"/>
              <a:t>   </a:t>
            </a:r>
            <a:r>
              <a:rPr lang="en-US" sz="2200" dirty="0" err="1"/>
              <a:t>suatu</a:t>
            </a:r>
            <a:r>
              <a:rPr lang="en-US" sz="2200" dirty="0"/>
              <a:t>   </a:t>
            </a:r>
            <a:r>
              <a:rPr lang="en-US" sz="2200" dirty="0" err="1"/>
              <a:t>bahan</a:t>
            </a:r>
            <a:r>
              <a:rPr lang="en-US" sz="2200" dirty="0"/>
              <a:t>   </a:t>
            </a:r>
            <a:r>
              <a:rPr lang="en-US" sz="2200" dirty="0" err="1"/>
              <a:t>perpustakaan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Beberapa</a:t>
            </a:r>
            <a:r>
              <a:rPr lang="en-US" sz="2200" dirty="0"/>
              <a:t>  </a:t>
            </a:r>
            <a:r>
              <a:rPr lang="en-US" sz="2200" dirty="0" err="1"/>
              <a:t>alasan</a:t>
            </a:r>
            <a:r>
              <a:rPr lang="en-US" sz="2200" dirty="0"/>
              <a:t>  </a:t>
            </a:r>
            <a:r>
              <a:rPr lang="en-US" sz="2200" dirty="0" err="1"/>
              <a:t>penyiangan</a:t>
            </a:r>
            <a:r>
              <a:rPr lang="en-US" sz="2200" dirty="0"/>
              <a:t>  </a:t>
            </a:r>
            <a:r>
              <a:rPr lang="en-US" sz="2200" dirty="0" err="1"/>
              <a:t>bahan</a:t>
            </a:r>
            <a:r>
              <a:rPr lang="en-US" sz="2200" dirty="0"/>
              <a:t>  </a:t>
            </a:r>
            <a:r>
              <a:rPr lang="en-US" sz="2200" dirty="0" err="1"/>
              <a:t>perpustakaan</a:t>
            </a:r>
            <a:r>
              <a:rPr lang="en-US" sz="2200" dirty="0"/>
              <a:t>  </a:t>
            </a:r>
            <a:r>
              <a:rPr lang="en-US" sz="2200" dirty="0" err="1"/>
              <a:t>karena</a:t>
            </a:r>
            <a:r>
              <a:rPr lang="en-US" sz="2200" dirty="0"/>
              <a:t>  </a:t>
            </a:r>
            <a:r>
              <a:rPr lang="en-US" sz="2200" dirty="0" err="1"/>
              <a:t>dipandang</a:t>
            </a:r>
            <a:r>
              <a:rPr lang="en-US" sz="2200" dirty="0"/>
              <a:t> 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tidak</a:t>
            </a:r>
            <a:r>
              <a:rPr lang="en-US" sz="2200" dirty="0"/>
              <a:t> 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kurang</a:t>
            </a:r>
            <a:r>
              <a:rPr lang="en-US" sz="2200" dirty="0"/>
              <a:t> </a:t>
            </a:r>
            <a:r>
              <a:rPr lang="en-US" sz="2200" dirty="0" err="1"/>
              <a:t>bermanfaat</a:t>
            </a:r>
            <a:r>
              <a:rPr lang="en-US" sz="2200" dirty="0"/>
              <a:t>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pustakawan</a:t>
            </a:r>
            <a:r>
              <a:rPr lang="en-US" sz="2200" dirty="0"/>
              <a:t> dan </a:t>
            </a:r>
            <a:r>
              <a:rPr lang="en-US" sz="2200" dirty="0" err="1"/>
              <a:t>pemustakanya</a:t>
            </a:r>
            <a:r>
              <a:rPr lang="en-US" sz="2200" dirty="0"/>
              <a:t>, </a:t>
            </a:r>
          </a:p>
          <a:p>
            <a:pPr algn="just"/>
            <a:r>
              <a:rPr lang="en-US" sz="2200" dirty="0"/>
              <a:t>   </a:t>
            </a:r>
            <a:r>
              <a:rPr lang="en-US" sz="2200" dirty="0" err="1"/>
              <a:t>antara</a:t>
            </a:r>
            <a:r>
              <a:rPr lang="en-US" sz="2200" dirty="0"/>
              <a:t> lain:</a:t>
            </a:r>
          </a:p>
          <a:p>
            <a:pPr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lama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bersirkulasi</a:t>
            </a:r>
            <a:r>
              <a:rPr lang="en-US" sz="2200" dirty="0"/>
              <a:t>, </a:t>
            </a:r>
            <a:r>
              <a:rPr lang="en-US" sz="2200" dirty="0" err="1"/>
              <a:t>antara</a:t>
            </a:r>
            <a:r>
              <a:rPr lang="en-US" sz="2200" dirty="0"/>
              <a:t> 5 </a:t>
            </a:r>
            <a:r>
              <a:rPr lang="en-US" sz="2200" dirty="0" err="1"/>
              <a:t>sampai</a:t>
            </a:r>
            <a:r>
              <a:rPr lang="en-US" sz="2200" dirty="0"/>
              <a:t> 10</a:t>
            </a:r>
          </a:p>
          <a:p>
            <a:pPr algn="just">
              <a:buNone/>
            </a:pPr>
            <a:r>
              <a:rPr lang="en-US" sz="2200" dirty="0"/>
              <a:t>        </a:t>
            </a:r>
            <a:r>
              <a:rPr lang="en-US" sz="2200" dirty="0" err="1"/>
              <a:t>tahun</a:t>
            </a:r>
            <a:r>
              <a:rPr lang="en-US" sz="2200" dirty="0"/>
              <a:t>. </a:t>
            </a:r>
          </a:p>
          <a:p>
            <a:pPr algn="just">
              <a:buNone/>
            </a:pPr>
            <a:r>
              <a:rPr lang="en-US" sz="2200" dirty="0"/>
              <a:t>        </a:t>
            </a:r>
            <a:r>
              <a:rPr lang="en-US" sz="2200" dirty="0" err="1"/>
              <a:t>Namun</a:t>
            </a:r>
            <a:r>
              <a:rPr lang="en-US" sz="2200" dirty="0"/>
              <a:t>  </a:t>
            </a:r>
            <a:r>
              <a:rPr lang="en-US" sz="2200" dirty="0" err="1"/>
              <a:t>hal</a:t>
            </a:r>
            <a:r>
              <a:rPr lang="en-US" sz="2200" dirty="0"/>
              <a:t>  yang  </a:t>
            </a:r>
            <a:r>
              <a:rPr lang="en-US" sz="2200" dirty="0" err="1"/>
              <a:t>harus</a:t>
            </a:r>
            <a:r>
              <a:rPr lang="en-US" sz="2200" dirty="0"/>
              <a:t>  </a:t>
            </a:r>
            <a:r>
              <a:rPr lang="en-US" sz="2200" dirty="0" err="1"/>
              <a:t>diingat</a:t>
            </a:r>
            <a:r>
              <a:rPr lang="en-US" sz="2200" dirty="0"/>
              <a:t>  </a:t>
            </a:r>
            <a:r>
              <a:rPr lang="en-US" sz="2200" dirty="0" err="1"/>
              <a:t>adalah</a:t>
            </a:r>
            <a:r>
              <a:rPr lang="en-US" sz="2200" dirty="0"/>
              <a:t>  </a:t>
            </a:r>
            <a:r>
              <a:rPr lang="en-US" sz="2200" dirty="0" err="1"/>
              <a:t>bahwa</a:t>
            </a:r>
            <a:r>
              <a:rPr lang="en-US" sz="2200" dirty="0"/>
              <a:t>  </a:t>
            </a:r>
            <a:r>
              <a:rPr lang="en-US" sz="2200" dirty="0" err="1"/>
              <a:t>koleksi</a:t>
            </a:r>
            <a:r>
              <a:rPr lang="en-US" sz="2200" dirty="0"/>
              <a:t>  yang   </a:t>
            </a:r>
            <a:r>
              <a:rPr lang="en-US" sz="2200" dirty="0" err="1"/>
              <a:t>disiangi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        </a:t>
            </a:r>
            <a:r>
              <a:rPr lang="en-US" sz="2200" dirty="0" err="1"/>
              <a:t>bukanlah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koleksi</a:t>
            </a:r>
            <a:r>
              <a:rPr lang="en-US" sz="2200" dirty="0"/>
              <a:t> </a:t>
            </a:r>
            <a:r>
              <a:rPr lang="en-US" sz="2200" dirty="0" err="1"/>
              <a:t>lokal</a:t>
            </a:r>
            <a:r>
              <a:rPr lang="en-US" sz="2200" dirty="0"/>
              <a:t> content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koleksi</a:t>
            </a:r>
            <a:r>
              <a:rPr lang="en-US" sz="2200" dirty="0"/>
              <a:t> deposit.</a:t>
            </a:r>
          </a:p>
          <a:p>
            <a:pPr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Terbitan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eksemplar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        </a:t>
            </a:r>
            <a:r>
              <a:rPr lang="en-US" sz="2200" dirty="0" err="1"/>
              <a:t>ditetapkan</a:t>
            </a:r>
            <a:r>
              <a:rPr lang="en-US" sz="2200" dirty="0"/>
              <a:t> </a:t>
            </a:r>
            <a:r>
              <a:rPr lang="en-US" sz="2200" dirty="0" err="1"/>
              <a:t>bersadarkan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,</a:t>
            </a:r>
          </a:p>
          <a:p>
            <a:pPr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komunitas</a:t>
            </a:r>
            <a:r>
              <a:rPr lang="en-US" sz="2200" dirty="0"/>
              <a:t> </a:t>
            </a:r>
            <a:r>
              <a:rPr lang="en-US" sz="2200" dirty="0" err="1"/>
              <a:t>pemustaka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mengalami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r>
              <a:rPr lang="en-US" sz="2200" dirty="0"/>
              <a:t>,</a:t>
            </a:r>
          </a:p>
          <a:p>
            <a:pPr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institusi</a:t>
            </a:r>
            <a:r>
              <a:rPr lang="en-US" sz="2200" dirty="0"/>
              <a:t> </a:t>
            </a:r>
            <a:r>
              <a:rPr lang="en-US" sz="2200" dirty="0" err="1"/>
              <a:t>berubah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perpustakaannya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        </a:t>
            </a:r>
            <a:r>
              <a:rPr lang="en-US" sz="2200" dirty="0" err="1"/>
              <a:t>berubah</a:t>
            </a:r>
            <a:r>
              <a:rPr lang="en-US" sz="2200" dirty="0"/>
              <a:t>,</a:t>
            </a:r>
          </a:p>
          <a:p>
            <a:pPr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dan</a:t>
            </a:r>
            <a:r>
              <a:rPr lang="en-US" sz="2200" dirty="0"/>
              <a:t> lain </a:t>
            </a:r>
            <a:r>
              <a:rPr lang="en-US" sz="2200" dirty="0" err="1"/>
              <a:t>sebagainya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r>
              <a:rPr lang="en-US" sz="2200" dirty="0"/>
              <a:t>3.  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materi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.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perpustakaan</a:t>
            </a:r>
            <a:r>
              <a:rPr lang="en-US" sz="2200" dirty="0"/>
              <a:t> </a:t>
            </a:r>
          </a:p>
          <a:p>
            <a:r>
              <a:rPr lang="en-US" sz="2200" dirty="0"/>
              <a:t>      yang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disiangi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   	-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ketinggalan</a:t>
            </a:r>
            <a:r>
              <a:rPr lang="en-US" sz="2200" dirty="0"/>
              <a:t> </a:t>
            </a:r>
            <a:r>
              <a:rPr lang="en-US" sz="2200" dirty="0" err="1"/>
              <a:t>jaman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</a:p>
          <a:p>
            <a:pPr>
              <a:buNone/>
            </a:pPr>
            <a:r>
              <a:rPr lang="en-US" sz="2200" dirty="0"/>
              <a:t>     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pemakai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/>
              <a:t>	- </a:t>
            </a:r>
            <a:r>
              <a:rPr lang="en-US" sz="2200" dirty="0" err="1"/>
              <a:t>informasinya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relevan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/>
              <a:t>	- data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akurat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/>
              <a:t>	- </a:t>
            </a:r>
            <a:r>
              <a:rPr lang="en-US" sz="2200" dirty="0" err="1"/>
              <a:t>materi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perkembangan</a:t>
            </a:r>
            <a:r>
              <a:rPr lang="en-US" sz="2200" dirty="0"/>
              <a:t> </a:t>
            </a:r>
            <a:r>
              <a:rPr lang="en-US" sz="2200" dirty="0" err="1"/>
              <a:t>kurikulum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/>
              <a:t>	- </a:t>
            </a:r>
            <a:r>
              <a:rPr lang="en-US" sz="2200" dirty="0" err="1"/>
              <a:t>edisi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terbit</a:t>
            </a:r>
            <a:r>
              <a:rPr lang="en-US" sz="2200" dirty="0"/>
              <a:t>, </a:t>
            </a:r>
            <a:r>
              <a:rPr lang="en-US" sz="2200" dirty="0" err="1"/>
              <a:t>dalam</a:t>
            </a:r>
            <a:r>
              <a:rPr lang="en-US" sz="2200" dirty="0"/>
              <a:t> arti </a:t>
            </a:r>
            <a:r>
              <a:rPr lang="en-US" sz="2200" dirty="0" err="1"/>
              <a:t>edisi</a:t>
            </a:r>
            <a:r>
              <a:rPr lang="en-US" sz="2200" dirty="0"/>
              <a:t>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penambahan</a:t>
            </a:r>
            <a:r>
              <a:rPr lang="en-US" sz="2200" dirty="0"/>
              <a:t>  </a:t>
            </a:r>
          </a:p>
          <a:p>
            <a:pPr>
              <a:buNone/>
            </a:pPr>
            <a:r>
              <a:rPr lang="en-US" sz="2200" dirty="0"/>
              <a:t>     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r>
              <a:rPr lang="en-US" sz="2200" dirty="0"/>
              <a:t>,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cetakan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/>
              <a:t>	- </a:t>
            </a:r>
            <a:r>
              <a:rPr lang="en-US" sz="2200" dirty="0" err="1"/>
              <a:t>materinya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klasik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sejarah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- </a:t>
            </a:r>
            <a:r>
              <a:rPr lang="en-US" sz="2200" dirty="0" err="1"/>
              <a:t>bahan</a:t>
            </a:r>
            <a:r>
              <a:rPr lang="en-US" sz="2200" dirty="0"/>
              <a:t>  </a:t>
            </a:r>
            <a:r>
              <a:rPr lang="en-US" sz="2200" dirty="0" err="1"/>
              <a:t>perpustakaan</a:t>
            </a:r>
            <a:r>
              <a:rPr lang="en-US" sz="2200" dirty="0"/>
              <a:t>  yang  </a:t>
            </a:r>
            <a:r>
              <a:rPr lang="en-US" sz="2200" dirty="0" err="1"/>
              <a:t>isinya</a:t>
            </a:r>
            <a:r>
              <a:rPr lang="en-US" sz="2200" dirty="0"/>
              <a:t>  </a:t>
            </a:r>
            <a:r>
              <a:rPr lang="en-US" sz="2200" dirty="0" err="1"/>
              <a:t>sudah</a:t>
            </a:r>
            <a:r>
              <a:rPr lang="en-US" sz="2200" dirty="0"/>
              <a:t>  </a:t>
            </a:r>
            <a:r>
              <a:rPr lang="en-US" sz="2200" dirty="0" err="1"/>
              <a:t>tidak</a:t>
            </a:r>
            <a:r>
              <a:rPr lang="en-US" sz="2200" dirty="0"/>
              <a:t>  </a:t>
            </a:r>
            <a:r>
              <a:rPr lang="en-US" sz="2200" dirty="0" err="1"/>
              <a:t>lengkap</a:t>
            </a:r>
            <a:r>
              <a:rPr lang="en-US" sz="2200" dirty="0"/>
              <a:t>  </a:t>
            </a:r>
            <a:r>
              <a:rPr lang="en-US" sz="2200" dirty="0" err="1"/>
              <a:t>lagi</a:t>
            </a:r>
            <a:r>
              <a:rPr lang="en-US" sz="2200" dirty="0"/>
              <a:t>   </a:t>
            </a:r>
          </a:p>
          <a:p>
            <a:pPr>
              <a:buNone/>
            </a:pPr>
            <a:r>
              <a:rPr lang="en-US" sz="2200" dirty="0"/>
              <a:t>      dan </a:t>
            </a:r>
            <a:r>
              <a:rPr lang="en-US" sz="2200" dirty="0" err="1"/>
              <a:t>tidak</a:t>
            </a:r>
            <a:r>
              <a:rPr lang="en-US" sz="2200" dirty="0"/>
              <a:t> 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diusahakan</a:t>
            </a:r>
            <a:r>
              <a:rPr lang="en-US" sz="2200" dirty="0"/>
              <a:t> </a:t>
            </a:r>
            <a:r>
              <a:rPr lang="en-US" sz="2200" dirty="0" err="1"/>
              <a:t>gantinya</a:t>
            </a:r>
            <a:endParaRPr lang="en-US" sz="22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Penyiangan</a:t>
            </a:r>
            <a:endParaRPr lang="en-US" sz="2400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 </a:t>
            </a:r>
            <a:r>
              <a:rPr lang="en-US" sz="2000" dirty="0" err="1"/>
              <a:t>memakan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lama,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hati-hati</a:t>
            </a:r>
            <a:r>
              <a:rPr lang="en-US" sz="2000" dirty="0"/>
              <a:t>.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berakhir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dikeluarkannya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koleksi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.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; </a:t>
            </a:r>
          </a:p>
          <a:p>
            <a:pPr>
              <a:buNone/>
            </a:pPr>
            <a:r>
              <a:rPr lang="en-US" sz="2000" dirty="0"/>
              <a:t>      1) </a:t>
            </a:r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i="1" dirty="0"/>
              <a:t>records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         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      2)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katalognya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jajaran</a:t>
            </a:r>
            <a:r>
              <a:rPr lang="en-US" sz="2000" dirty="0"/>
              <a:t> </a:t>
            </a:r>
            <a:r>
              <a:rPr lang="en-US" sz="2000" dirty="0" err="1"/>
              <a:t>kotalog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shelflist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      3) </a:t>
            </a:r>
            <a:r>
              <a:rPr lang="en-US" sz="2000" dirty="0" err="1"/>
              <a:t>Memhapus</a:t>
            </a:r>
            <a:r>
              <a:rPr lang="en-US" sz="2000" dirty="0"/>
              <a:t> data </a:t>
            </a:r>
            <a:r>
              <a:rPr lang="en-US" sz="2000" dirty="0" err="1"/>
              <a:t>bibliografi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pangkalan</a:t>
            </a:r>
            <a:r>
              <a:rPr lang="en-US" sz="2000" dirty="0"/>
              <a:t> data OPAC,</a:t>
            </a:r>
          </a:p>
          <a:p>
            <a:pPr>
              <a:buNone/>
            </a:pPr>
            <a:r>
              <a:rPr lang="en-US" sz="2000" dirty="0"/>
              <a:t>       4) </a:t>
            </a:r>
            <a:r>
              <a:rPr lang="en-US" sz="2000" dirty="0" err="1"/>
              <a:t>Koleksi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yang </a:t>
            </a:r>
            <a:r>
              <a:rPr lang="en-US" sz="2000" dirty="0" err="1"/>
              <a:t>disiangi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cap yang </a:t>
            </a:r>
            <a:r>
              <a:rPr lang="en-US" sz="2000" dirty="0" err="1"/>
              <a:t>berbunyi</a:t>
            </a:r>
            <a:r>
              <a:rPr lang="en-US" sz="2000" dirty="0"/>
              <a:t>: “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           </a:t>
            </a:r>
            <a:r>
              <a:rPr lang="en-US" sz="2000" dirty="0" err="1"/>
              <a:t>koleksi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”.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200" dirty="0"/>
              <a:t>	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Penyiangan</a:t>
            </a:r>
            <a:endParaRPr lang="en-US" sz="2400" dirty="0"/>
          </a:p>
          <a:p>
            <a:pPr algn="just">
              <a:buNone/>
            </a:pPr>
            <a:r>
              <a:rPr lang="en-US" sz="2200" dirty="0"/>
              <a:t> 	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pertanggungjawaban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, </a:t>
            </a:r>
            <a:r>
              <a:rPr lang="en-US" sz="2000" dirty="0" err="1"/>
              <a:t>penanggung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membuatkan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,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klasifikasi</a:t>
            </a:r>
            <a:r>
              <a:rPr lang="en-US" sz="2000" dirty="0"/>
              <a:t>, </a:t>
            </a:r>
            <a:r>
              <a:rPr lang="en-US" sz="2000" dirty="0" err="1"/>
              <a:t>alfabetis</a:t>
            </a:r>
            <a:r>
              <a:rPr lang="en-US" sz="2000" dirty="0"/>
              <a:t> </a:t>
            </a:r>
            <a:r>
              <a:rPr lang="en-US" sz="2000" dirty="0" err="1"/>
              <a:t>judul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sebagainya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pemusnahan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milik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berita</a:t>
            </a:r>
            <a:r>
              <a:rPr lang="en-US" sz="2000" dirty="0"/>
              <a:t>  </a:t>
            </a:r>
            <a:r>
              <a:rPr lang="en-US" sz="2000" dirty="0" err="1"/>
              <a:t>acara</a:t>
            </a:r>
            <a:r>
              <a:rPr lang="en-US" sz="2000" dirty="0"/>
              <a:t> 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  </a:t>
            </a:r>
            <a:r>
              <a:rPr lang="en-US" sz="2000" dirty="0" err="1"/>
              <a:t>koleksi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 </a:t>
            </a:r>
            <a:r>
              <a:rPr lang="en-US" sz="2000" dirty="0" err="1"/>
              <a:t>keperluan</a:t>
            </a:r>
            <a:r>
              <a:rPr lang="en-US" sz="2000" dirty="0"/>
              <a:t>  </a:t>
            </a:r>
            <a:r>
              <a:rPr lang="en-US" sz="2000" dirty="0" err="1"/>
              <a:t>administrasi</a:t>
            </a:r>
            <a:r>
              <a:rPr lang="en-US" sz="2000" dirty="0"/>
              <a:t>  </a:t>
            </a:r>
            <a:r>
              <a:rPr lang="en-US" sz="2000" dirty="0" err="1"/>
              <a:t>dilampiri</a:t>
            </a:r>
            <a:r>
              <a:rPr lang="en-US" sz="2000" dirty="0"/>
              <a:t> 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penyiangan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6730" t="19821" r="34317" b="40794"/>
          <a:stretch>
            <a:fillRect/>
          </a:stretch>
        </p:blipFill>
        <p:spPr>
          <a:xfrm>
            <a:off x="76200" y="-68580"/>
            <a:ext cx="8991600" cy="3345180"/>
          </a:xfrm>
        </p:spPr>
      </p:pic>
      <p:pic>
        <p:nvPicPr>
          <p:cNvPr id="5" name="Picture 4" descr="ky.png"/>
          <p:cNvPicPr>
            <a:picLocks noChangeAspect="1"/>
          </p:cNvPicPr>
          <p:nvPr/>
        </p:nvPicPr>
        <p:blipFill>
          <a:blip r:embed="rId5" cstate="print"/>
          <a:srcRect l="25833" t="18914" r="32500" b="29276"/>
          <a:stretch>
            <a:fillRect/>
          </a:stretch>
        </p:blipFill>
        <p:spPr>
          <a:xfrm>
            <a:off x="76200" y="3276600"/>
            <a:ext cx="8991600" cy="35814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5400" dirty="0">
                <a:latin typeface="Algerian" panose="04020705040A02060702" pitchFamily="82" charset="0"/>
              </a:rPr>
              <a:t>SEKIAN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6397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PENGEMBANGAN KOLEKSI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700" b="1" dirty="0"/>
              <a:t>PENGERTIAN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Menurut</a:t>
            </a:r>
            <a:r>
              <a:rPr lang="en-US" sz="2400" dirty="0">
                <a:solidFill>
                  <a:schemeClr val="bg1"/>
                </a:solidFill>
              </a:rPr>
              <a:t> Lasa HS :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koleksi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chemeClr val="bg1"/>
                </a:solidFill>
              </a:rPr>
              <a:t>merupakan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kegiatan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ditujukan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menjaga</a:t>
            </a:r>
            <a:r>
              <a:rPr lang="en-US" sz="2400" dirty="0">
                <a:solidFill>
                  <a:schemeClr val="bg1"/>
                </a:solidFill>
              </a:rPr>
              <a:t> agar </a:t>
            </a:r>
            <a:r>
              <a:rPr lang="en-US" sz="2400" dirty="0" err="1">
                <a:solidFill>
                  <a:schemeClr val="bg1"/>
                </a:solidFill>
              </a:rPr>
              <a:t>koleksi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perpustakaan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tetap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mutahir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kebutuhan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pemustaka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 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</a:rPr>
              <a:t>Magrill</a:t>
            </a:r>
            <a:r>
              <a:rPr lang="en-US" sz="2400" dirty="0">
                <a:solidFill>
                  <a:schemeClr val="bg1"/>
                </a:solidFill>
              </a:rPr>
              <a:t> dan Corbin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koleksi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merupakan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serangkaian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kegiatan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proses</a:t>
            </a:r>
            <a:r>
              <a:rPr lang="en-US" sz="2400" dirty="0">
                <a:solidFill>
                  <a:schemeClr val="bg1"/>
                </a:solidFill>
              </a:rPr>
              <a:t> yang  </a:t>
            </a:r>
            <a:r>
              <a:rPr lang="en-US" sz="2400" dirty="0" err="1">
                <a:solidFill>
                  <a:schemeClr val="bg1"/>
                </a:solidFill>
              </a:rPr>
              <a:t>dilakukan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perpustakaan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bertujuan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memperluas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menambah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koleksi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kebutuhan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pemakai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pemustaka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sz="2600" b="1" dirty="0"/>
              <a:t>FUNGSI</a:t>
            </a:r>
            <a:endParaRPr lang="en-US" sz="2600" dirty="0"/>
          </a:p>
          <a:p>
            <a:pPr lvl="0">
              <a:buNone/>
            </a:pPr>
            <a:r>
              <a:rPr lang="en-US" sz="2600" dirty="0"/>
              <a:t>	- Agar </a:t>
            </a:r>
            <a:r>
              <a:rPr lang="en-US" sz="2600" dirty="0" err="1"/>
              <a:t>koleksi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</a:t>
            </a:r>
            <a:r>
              <a:rPr lang="en-US" sz="2600" dirty="0" err="1"/>
              <a:t>selalu</a:t>
            </a:r>
            <a:r>
              <a:rPr lang="en-US" sz="2600" dirty="0"/>
              <a:t> </a:t>
            </a:r>
            <a:r>
              <a:rPr lang="en-US" sz="2600" dirty="0" err="1"/>
              <a:t>selaras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    </a:t>
            </a:r>
          </a:p>
          <a:p>
            <a:pPr lvl="0">
              <a:buNone/>
            </a:pPr>
            <a:r>
              <a:rPr lang="en-US" sz="2600" dirty="0"/>
              <a:t>     </a:t>
            </a:r>
            <a:r>
              <a:rPr lang="en-US" sz="2600" dirty="0" err="1"/>
              <a:t>kebutuhan</a:t>
            </a:r>
            <a:r>
              <a:rPr lang="en-US" sz="2600" dirty="0"/>
              <a:t> </a:t>
            </a:r>
            <a:r>
              <a:rPr lang="en-US" sz="2600" dirty="0" err="1"/>
              <a:t>pemustaka</a:t>
            </a:r>
            <a:r>
              <a:rPr lang="en-US" sz="2600" dirty="0"/>
              <a:t> yang </a:t>
            </a:r>
            <a:r>
              <a:rPr lang="en-US" sz="2600" dirty="0" err="1"/>
              <a:t>dilayani</a:t>
            </a:r>
            <a:r>
              <a:rPr lang="en-US" sz="2600" dirty="0"/>
              <a:t>.</a:t>
            </a:r>
          </a:p>
          <a:p>
            <a:pPr lvl="0">
              <a:buNone/>
            </a:pPr>
            <a:r>
              <a:rPr lang="en-US" sz="2600" dirty="0"/>
              <a:t> 	-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memasyarakatkan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</a:t>
            </a:r>
            <a:r>
              <a:rPr lang="en-US" sz="2600" dirty="0" err="1"/>
              <a:t>lewat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r>
              <a:rPr lang="en-US" sz="2600" dirty="0"/>
              <a:t>    </a:t>
            </a:r>
          </a:p>
          <a:p>
            <a:pPr lvl="0">
              <a:buNone/>
            </a:pPr>
            <a:r>
              <a:rPr lang="en-US" sz="2600" dirty="0"/>
              <a:t>      yang </a:t>
            </a:r>
            <a:r>
              <a:rPr lang="en-US" sz="2600" dirty="0" err="1"/>
              <a:t>disediakan</a:t>
            </a:r>
            <a:r>
              <a:rPr lang="en-US" sz="2600" dirty="0"/>
              <a:t>.</a:t>
            </a:r>
          </a:p>
          <a:p>
            <a:pPr lvl="0">
              <a:buNone/>
            </a:pPr>
            <a:r>
              <a:rPr lang="en-US" sz="2600" dirty="0"/>
              <a:t>  </a:t>
            </a:r>
          </a:p>
          <a:p>
            <a:r>
              <a:rPr lang="en-US" sz="2600" b="1" dirty="0"/>
              <a:t>TUJUAN </a:t>
            </a:r>
            <a:endParaRPr lang="en-US" sz="2600" dirty="0"/>
          </a:p>
          <a:p>
            <a:pPr lvl="0">
              <a:buNone/>
            </a:pPr>
            <a:r>
              <a:rPr lang="en-US" sz="2600" dirty="0"/>
              <a:t>	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memberikan</a:t>
            </a:r>
            <a:r>
              <a:rPr lang="en-US" sz="2600" dirty="0"/>
              <a:t> </a:t>
            </a:r>
            <a:r>
              <a:rPr lang="en-US" sz="2600" dirty="0" err="1"/>
              <a:t>tuntunan</a:t>
            </a:r>
            <a:r>
              <a:rPr lang="en-US" sz="2600" dirty="0"/>
              <a:t>, </a:t>
            </a:r>
            <a:r>
              <a:rPr lang="en-US" sz="2600" dirty="0" err="1"/>
              <a:t>arahan</a:t>
            </a:r>
            <a:r>
              <a:rPr lang="en-US" sz="2600" dirty="0"/>
              <a:t> </a:t>
            </a:r>
            <a:r>
              <a:rPr lang="en-US" sz="2600" dirty="0" err="1"/>
              <a:t>ataupun</a:t>
            </a:r>
            <a:r>
              <a:rPr lang="en-US" sz="2600" dirty="0"/>
              <a:t> </a:t>
            </a:r>
            <a:r>
              <a:rPr lang="en-US" sz="2600" dirty="0" err="1"/>
              <a:t>pedoman</a:t>
            </a:r>
            <a:r>
              <a:rPr lang="en-US" sz="2600" dirty="0"/>
              <a:t>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petugas</a:t>
            </a:r>
            <a:r>
              <a:rPr lang="en-US" sz="2600" dirty="0"/>
              <a:t>/</a:t>
            </a:r>
            <a:r>
              <a:rPr lang="en-US" sz="2600" dirty="0" err="1"/>
              <a:t>pustakawan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upaya</a:t>
            </a:r>
            <a:r>
              <a:rPr lang="en-US" sz="2600" dirty="0"/>
              <a:t> </a:t>
            </a:r>
            <a:r>
              <a:rPr lang="en-US" sz="2600" dirty="0" err="1"/>
              <a:t>menambah</a:t>
            </a:r>
            <a:r>
              <a:rPr lang="en-US" sz="2600" dirty="0"/>
              <a:t> dan </a:t>
            </a:r>
            <a:r>
              <a:rPr lang="en-US" sz="2600" dirty="0" err="1"/>
              <a:t>menyiangi</a:t>
            </a:r>
            <a:r>
              <a:rPr lang="en-US" sz="2600" dirty="0"/>
              <a:t> </a:t>
            </a:r>
            <a:r>
              <a:rPr lang="en-US" sz="2600" dirty="0" err="1"/>
              <a:t>koleksi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47500" lnSpcReduction="20000"/>
          </a:bodyPr>
          <a:lstStyle/>
          <a:p>
            <a:r>
              <a:rPr lang="en-US" sz="3700" b="1" dirty="0"/>
              <a:t>PROSES SELEKSI BAHAN PUSTAKA</a:t>
            </a:r>
            <a:endParaRPr lang="en-US" sz="3700" dirty="0"/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Tahap-Tahap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Proses</a:t>
            </a:r>
            <a:r>
              <a:rPr lang="en-US" sz="3600" dirty="0">
                <a:solidFill>
                  <a:schemeClr val="tx1"/>
                </a:solidFill>
              </a:rPr>
              <a:t> :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   -   Survey </a:t>
            </a:r>
            <a:r>
              <a:rPr lang="en-US" sz="3600" dirty="0" err="1">
                <a:solidFill>
                  <a:schemeClr val="tx1"/>
                </a:solidFill>
              </a:rPr>
              <a:t>Kebutuhan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Pemakai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Mengumpulkan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Beragam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alat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seleksi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Memilih</a:t>
            </a:r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   yang    </a:t>
            </a:r>
            <a:r>
              <a:rPr lang="en-US" sz="3600" dirty="0" err="1">
                <a:solidFill>
                  <a:schemeClr val="tx1"/>
                </a:solidFill>
              </a:rPr>
              <a:t>sesuai</a:t>
            </a:r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 err="1">
                <a:solidFill>
                  <a:schemeClr val="tx1"/>
                </a:solidFill>
              </a:rPr>
              <a:t>kebijakan</a:t>
            </a:r>
            <a:endParaRPr lang="en-U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         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bersangkutan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memperhitungkan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anggaran</a:t>
            </a:r>
            <a:r>
              <a:rPr lang="en-US" sz="3600" dirty="0">
                <a:solidFill>
                  <a:schemeClr val="tx1"/>
                </a:solidFill>
              </a:rPr>
              <a:t> yang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          </a:t>
            </a:r>
            <a:r>
              <a:rPr lang="en-US" sz="3600" dirty="0" err="1">
                <a:solidFill>
                  <a:schemeClr val="tx1"/>
                </a:solidFill>
              </a:rPr>
              <a:t>tersedia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Mencatat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judul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terpilih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dalam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konsep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kartu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pesanan</a:t>
            </a:r>
            <a:r>
              <a:rPr lang="en-US" sz="3600" dirty="0">
                <a:solidFill>
                  <a:schemeClr val="tx1"/>
                </a:solidFill>
              </a:rPr>
              <a:t> (desiderata),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Melakukan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cek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recek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menghindari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duplikasi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endParaRPr lang="en-U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        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 yang </a:t>
            </a:r>
            <a:r>
              <a:rPr lang="en-US" sz="3600" dirty="0" err="1">
                <a:solidFill>
                  <a:schemeClr val="tx1"/>
                </a:solidFill>
              </a:rPr>
              <a:t>dipilih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Melakukan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cek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recek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keperluan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melengkapi</a:t>
            </a:r>
            <a:r>
              <a:rPr lang="en-US" sz="3600" dirty="0">
                <a:solidFill>
                  <a:schemeClr val="tx1"/>
                </a:solidFill>
              </a:rPr>
              <a:t> data </a:t>
            </a:r>
            <a:r>
              <a:rPr lang="en-US" sz="3600" dirty="0" err="1">
                <a:solidFill>
                  <a:schemeClr val="tx1"/>
                </a:solidFill>
              </a:rPr>
              <a:t>bibliografi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File interfile </a:t>
            </a:r>
            <a:r>
              <a:rPr lang="en-US" sz="3600" dirty="0" err="1">
                <a:solidFill>
                  <a:schemeClr val="tx1"/>
                </a:solidFill>
              </a:rPr>
              <a:t>kartu</a:t>
            </a:r>
            <a:r>
              <a:rPr lang="en-US" sz="3600" dirty="0">
                <a:solidFill>
                  <a:schemeClr val="tx1"/>
                </a:solidFill>
              </a:rPr>
              <a:t> desiderata,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Membuat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daftar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pesanan</a:t>
            </a:r>
            <a:r>
              <a:rPr lang="en-US" sz="3600" dirty="0">
                <a:solidFill>
                  <a:schemeClr val="tx1"/>
                </a:solidFill>
              </a:rPr>
              <a:t>, 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Memesan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terpilih</a:t>
            </a:r>
            <a:r>
              <a:rPr lang="en-US" sz="3600" dirty="0">
                <a:solidFill>
                  <a:schemeClr val="tx1"/>
                </a:solidFill>
              </a:rPr>
              <a:t>, </a:t>
            </a: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Menerima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pilihan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endParaRPr lang="en-U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	-   </a:t>
            </a:r>
            <a:r>
              <a:rPr lang="en-US" sz="3600" dirty="0" err="1">
                <a:solidFill>
                  <a:schemeClr val="tx1"/>
                </a:solidFill>
              </a:rPr>
              <a:t>Menginventarisasi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perpustakaan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ke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dalam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buku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induk</a:t>
            </a:r>
            <a:endParaRPr lang="en-U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dirty="0">
                <a:solidFill>
                  <a:schemeClr val="tx1"/>
                </a:solidFill>
              </a:rPr>
              <a:t>          </a:t>
            </a:r>
            <a:r>
              <a:rPr lang="en-US" sz="3600" dirty="0" err="1">
                <a:solidFill>
                  <a:schemeClr val="tx1"/>
                </a:solidFill>
              </a:rPr>
              <a:t>sesuai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jenis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bahan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perpustakaannya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334000"/>
          </a:xfrm>
        </p:spPr>
        <p:txBody>
          <a:bodyPr>
            <a:normAutofit/>
          </a:bodyPr>
          <a:lstStyle/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pejabat</a:t>
            </a:r>
            <a:r>
              <a:rPr lang="en-US" sz="2000" dirty="0"/>
              <a:t> yang </a:t>
            </a:r>
            <a:r>
              <a:rPr lang="en-US" sz="2000" dirty="0" err="1"/>
              <a:t>berwenang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adalah</a:t>
            </a:r>
            <a:r>
              <a:rPr lang="en-US" sz="2000" dirty="0"/>
              <a:t>:</a:t>
            </a:r>
          </a:p>
          <a:p>
            <a:pPr algn="just">
              <a:buNone/>
            </a:pPr>
            <a:r>
              <a:rPr lang="en-US" sz="2200" dirty="0"/>
              <a:t> 	</a:t>
            </a:r>
            <a:r>
              <a:rPr lang="en-US" sz="2200" dirty="0">
                <a:solidFill>
                  <a:schemeClr val="bg1"/>
                </a:solidFill>
              </a:rPr>
              <a:t>-</a:t>
            </a:r>
            <a:r>
              <a:rPr lang="en-US" sz="2200" dirty="0"/>
              <a:t>   </a:t>
            </a:r>
            <a:r>
              <a:rPr lang="en-US" sz="2200" dirty="0" err="1">
                <a:solidFill>
                  <a:schemeClr val="bg1"/>
                </a:solidFill>
              </a:rPr>
              <a:t>Pustakawan</a:t>
            </a:r>
            <a:endParaRPr lang="en-US" sz="22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-   </a:t>
            </a:r>
            <a:r>
              <a:rPr lang="en-US" sz="2200" dirty="0" err="1">
                <a:solidFill>
                  <a:schemeClr val="bg1"/>
                </a:solidFill>
              </a:rPr>
              <a:t>Spesialis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subjek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bidang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terkait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-   </a:t>
            </a:r>
            <a:r>
              <a:rPr lang="en-US" sz="2200" dirty="0" err="1">
                <a:solidFill>
                  <a:schemeClr val="bg1"/>
                </a:solidFill>
              </a:rPr>
              <a:t>Pejabat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memiliki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kompetensi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bidangnya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-   </a:t>
            </a:r>
            <a:r>
              <a:rPr lang="en-US" sz="2200" dirty="0" err="1">
                <a:solidFill>
                  <a:schemeClr val="bg1"/>
                </a:solidFill>
              </a:rPr>
              <a:t>Dewan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penasehat</a:t>
            </a:r>
            <a:r>
              <a:rPr lang="en-US" sz="2200" dirty="0">
                <a:solidFill>
                  <a:schemeClr val="bg1"/>
                </a:solidFill>
              </a:rPr>
              <a:t>/</a:t>
            </a:r>
            <a:r>
              <a:rPr lang="en-US" sz="2200" dirty="0" err="1">
                <a:solidFill>
                  <a:schemeClr val="bg1"/>
                </a:solidFill>
              </a:rPr>
              <a:t>penyantun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 	-   </a:t>
            </a:r>
            <a:r>
              <a:rPr lang="en-US" sz="2200" dirty="0" err="1">
                <a:solidFill>
                  <a:schemeClr val="bg1"/>
                </a:solidFill>
              </a:rPr>
              <a:t>Tokoh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masyarakat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lingkungan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bersangkutan</a:t>
            </a:r>
            <a:r>
              <a:rPr lang="en-US" sz="2200" dirty="0">
                <a:solidFill>
                  <a:schemeClr val="bg1"/>
                </a:solidFill>
              </a:rPr>
              <a:t>, 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-   </a:t>
            </a:r>
            <a:r>
              <a:rPr lang="en-US" sz="2200" dirty="0" err="1">
                <a:solidFill>
                  <a:schemeClr val="bg1"/>
                </a:solidFill>
              </a:rPr>
              <a:t>Pimpinan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instansi</a:t>
            </a:r>
            <a:r>
              <a:rPr lang="en-US" sz="2200" dirty="0">
                <a:solidFill>
                  <a:schemeClr val="bg1"/>
                </a:solidFill>
              </a:rPr>
              <a:t> / Universitas, </a:t>
            </a:r>
            <a:r>
              <a:rPr lang="en-US" sz="2200" dirty="0" err="1">
                <a:solidFill>
                  <a:schemeClr val="bg1"/>
                </a:solidFill>
              </a:rPr>
              <a:t>dosen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mahasiswa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  </a:t>
            </a: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         </a:t>
            </a:r>
            <a:r>
              <a:rPr lang="en-US" sz="2200" dirty="0" err="1">
                <a:solidFill>
                  <a:schemeClr val="bg1"/>
                </a:solidFill>
              </a:rPr>
              <a:t>sekolah</a:t>
            </a:r>
            <a:r>
              <a:rPr lang="en-US" sz="2200" dirty="0">
                <a:solidFill>
                  <a:schemeClr val="bg1"/>
                </a:solidFill>
              </a:rPr>
              <a:t>, guru, </a:t>
            </a:r>
            <a:r>
              <a:rPr lang="en-US" sz="2200" dirty="0" err="1">
                <a:solidFill>
                  <a:schemeClr val="bg1"/>
                </a:solidFill>
              </a:rPr>
              <a:t>serta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petugas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perpustakaan</a:t>
            </a:r>
            <a:endParaRPr lang="en-US" sz="22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200" dirty="0">
                <a:solidFill>
                  <a:schemeClr val="bg1"/>
                </a:solidFill>
              </a:rPr>
              <a:t>	-   </a:t>
            </a:r>
            <a:r>
              <a:rPr lang="en-US" sz="2200" dirty="0" err="1">
                <a:solidFill>
                  <a:schemeClr val="bg1"/>
                </a:solidFill>
              </a:rPr>
              <a:t>Anggota</a:t>
            </a:r>
            <a:r>
              <a:rPr lang="en-US" sz="2200" dirty="0">
                <a:solidFill>
                  <a:schemeClr val="bg1"/>
                </a:solidFill>
              </a:rPr>
              <a:t> lain yang </a:t>
            </a:r>
            <a:r>
              <a:rPr lang="en-US" sz="2200" dirty="0" err="1">
                <a:solidFill>
                  <a:schemeClr val="bg1"/>
                </a:solidFill>
              </a:rPr>
              <a:t>ditunjuk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en-US" sz="3300" b="1" dirty="0" err="1"/>
              <a:t>Pengadaan</a:t>
            </a:r>
            <a:r>
              <a:rPr lang="en-US" sz="3300" b="1" dirty="0"/>
              <a:t> dan Alur </a:t>
            </a:r>
            <a:r>
              <a:rPr lang="en-US" sz="3300" b="1" dirty="0" err="1"/>
              <a:t>Kerja</a:t>
            </a:r>
            <a:r>
              <a:rPr lang="en-US" sz="3300" b="1" dirty="0"/>
              <a:t> </a:t>
            </a:r>
            <a:r>
              <a:rPr lang="en-US" sz="3300" b="1" dirty="0" err="1"/>
              <a:t>Pengadaan</a:t>
            </a:r>
            <a:r>
              <a:rPr lang="en-US" sz="3300" b="1" dirty="0"/>
              <a:t> </a:t>
            </a:r>
            <a:r>
              <a:rPr lang="en-US" sz="3300" b="1" dirty="0" err="1"/>
              <a:t>Bahan</a:t>
            </a:r>
            <a:r>
              <a:rPr lang="en-US" sz="3300" b="1" dirty="0"/>
              <a:t>   </a:t>
            </a:r>
          </a:p>
          <a:p>
            <a:pPr marL="0" indent="0">
              <a:buNone/>
            </a:pPr>
            <a:r>
              <a:rPr lang="en-US" sz="3300" b="1" dirty="0"/>
              <a:t>     </a:t>
            </a:r>
            <a:r>
              <a:rPr lang="en-US" sz="3300" b="1" dirty="0" err="1"/>
              <a:t>Perpustakaan</a:t>
            </a:r>
            <a:endParaRPr lang="en-US" sz="3300" b="1" dirty="0"/>
          </a:p>
          <a:p>
            <a:pPr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 </a:t>
            </a:r>
            <a:r>
              <a:rPr lang="en-US" sz="3300" dirty="0" err="1">
                <a:solidFill>
                  <a:schemeClr val="tx1"/>
                </a:solidFill>
              </a:rPr>
              <a:t>Setelah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melakukan</a:t>
            </a:r>
            <a:r>
              <a:rPr lang="en-US" sz="3300" dirty="0">
                <a:solidFill>
                  <a:schemeClr val="tx1"/>
                </a:solidFill>
              </a:rPr>
              <a:t> proses </a:t>
            </a:r>
            <a:r>
              <a:rPr lang="en-US" sz="3300" dirty="0" err="1">
                <a:solidFill>
                  <a:schemeClr val="tx1"/>
                </a:solidFill>
              </a:rPr>
              <a:t>seleksi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maka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tahap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berikutnya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adalah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pengadaan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bahan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terpilih</a:t>
            </a:r>
            <a:r>
              <a:rPr lang="en-US" sz="3300" dirty="0">
                <a:solidFill>
                  <a:schemeClr val="tx1"/>
                </a:solidFill>
              </a:rPr>
              <a:t>. </a:t>
            </a:r>
            <a:r>
              <a:rPr lang="en-US" sz="3300" dirty="0" err="1">
                <a:solidFill>
                  <a:schemeClr val="tx1"/>
                </a:solidFill>
              </a:rPr>
              <a:t>Sebelum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melakukan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pemesanan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sebaiknya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daftar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usulan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pengadaan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bahan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dievaluasi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apakah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ada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diantara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judul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daftar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tersebut</a:t>
            </a:r>
            <a:r>
              <a:rPr lang="en-US" sz="3300" dirty="0">
                <a:solidFill>
                  <a:schemeClr val="tx1"/>
                </a:solidFill>
              </a:rPr>
              <a:t> yang </a:t>
            </a:r>
            <a:r>
              <a:rPr lang="en-US" sz="3300" dirty="0" err="1">
                <a:solidFill>
                  <a:schemeClr val="tx1"/>
                </a:solidFill>
              </a:rPr>
              <a:t>dapat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diperoleh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secara</a:t>
            </a:r>
            <a:r>
              <a:rPr lang="en-US" sz="3300" dirty="0">
                <a:solidFill>
                  <a:schemeClr val="tx1"/>
                </a:solidFill>
              </a:rPr>
              <a:t> gratis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tukar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menukar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meminta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ataupun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undang-undang</a:t>
            </a:r>
            <a:r>
              <a:rPr lang="en-US" sz="3300" dirty="0">
                <a:solidFill>
                  <a:schemeClr val="tx1"/>
                </a:solidFill>
              </a:rPr>
              <a:t> deposit.  </a:t>
            </a:r>
            <a:r>
              <a:rPr lang="en-US" sz="3300" dirty="0" err="1">
                <a:solidFill>
                  <a:schemeClr val="tx1"/>
                </a:solidFill>
              </a:rPr>
              <a:t>Jika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tidak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ada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maka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proses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pengadaan</a:t>
            </a:r>
            <a:r>
              <a:rPr lang="en-US" sz="3300" dirty="0">
                <a:solidFill>
                  <a:schemeClr val="tx1"/>
                </a:solidFill>
              </a:rPr>
              <a:t> pun </a:t>
            </a:r>
            <a:r>
              <a:rPr lang="en-US" sz="3300" dirty="0" err="1">
                <a:solidFill>
                  <a:schemeClr val="tx1"/>
                </a:solidFill>
              </a:rPr>
              <a:t>dapat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dilakukan</a:t>
            </a:r>
            <a:r>
              <a:rPr lang="en-US" sz="33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 </a:t>
            </a:r>
            <a:r>
              <a:rPr lang="en-US" sz="3300" dirty="0" err="1">
                <a:solidFill>
                  <a:schemeClr val="tx1"/>
                </a:solidFill>
              </a:rPr>
              <a:t>Pengadaan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bahan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dapat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dilakukan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metode</a:t>
            </a:r>
            <a:r>
              <a:rPr lang="en-US" sz="3300" dirty="0">
                <a:solidFill>
                  <a:schemeClr val="tx1"/>
                </a:solidFill>
              </a:rPr>
              <a:t> :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Pembelian</a:t>
            </a:r>
            <a:endParaRPr lang="en-US" sz="3300" dirty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Langganan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Hadiah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Hibah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Tukar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menukar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produksi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sendiri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dan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titipan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 1.	</a:t>
            </a:r>
            <a:r>
              <a:rPr lang="en-US" sz="3300" dirty="0" err="1">
                <a:solidFill>
                  <a:schemeClr val="tx1"/>
                </a:solidFill>
              </a:rPr>
              <a:t>Pembelian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bahan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pustaka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dapat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dilakukan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dengan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dua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cara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sebagai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berikut</a:t>
            </a:r>
            <a:r>
              <a:rPr lang="en-US" sz="3300" dirty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* </a:t>
            </a:r>
            <a:r>
              <a:rPr lang="en-US" sz="3300" dirty="0" err="1">
                <a:solidFill>
                  <a:schemeClr val="tx1"/>
                </a:solidFill>
              </a:rPr>
              <a:t>Pembelian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Langsung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err="1">
                <a:solidFill>
                  <a:schemeClr val="tx1"/>
                </a:solidFill>
              </a:rPr>
              <a:t>Pembelian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bahan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secara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langsung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atau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tanpa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  <a:r>
              <a:rPr lang="en-US" sz="3300" dirty="0" err="1">
                <a:solidFill>
                  <a:schemeClr val="tx1"/>
                </a:solidFill>
              </a:rPr>
              <a:t>perantara</a:t>
            </a:r>
            <a:r>
              <a:rPr lang="en-US" sz="3300" dirty="0">
                <a:solidFill>
                  <a:schemeClr val="tx1"/>
                </a:solidFill>
              </a:rPr>
              <a:t>, </a:t>
            </a:r>
            <a:r>
              <a:rPr lang="en-US" sz="3300" dirty="0" err="1">
                <a:solidFill>
                  <a:schemeClr val="tx1"/>
                </a:solidFill>
              </a:rPr>
              <a:t>biasanya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dilakukan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oleh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Pemerintah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atau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Perpustakaan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swasta</a:t>
            </a:r>
            <a:r>
              <a:rPr lang="en-US" sz="3300" dirty="0">
                <a:solidFill>
                  <a:schemeClr val="tx1"/>
                </a:solidFill>
              </a:rPr>
              <a:t> yang </a:t>
            </a:r>
            <a:r>
              <a:rPr lang="en-US" sz="3300" dirty="0" err="1">
                <a:solidFill>
                  <a:schemeClr val="tx1"/>
                </a:solidFill>
              </a:rPr>
              <a:t>anggaran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pembeliannya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di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bawah</a:t>
            </a:r>
            <a:r>
              <a:rPr lang="en-US" sz="3300" dirty="0">
                <a:solidFill>
                  <a:schemeClr val="tx1"/>
                </a:solidFill>
              </a:rPr>
              <a:t> 200 </a:t>
            </a:r>
            <a:r>
              <a:rPr lang="en-US" sz="3300" dirty="0" err="1">
                <a:solidFill>
                  <a:schemeClr val="tx1"/>
                </a:solidFill>
              </a:rPr>
              <a:t>juta</a:t>
            </a:r>
            <a:r>
              <a:rPr lang="en-US" sz="3300" dirty="0">
                <a:solidFill>
                  <a:schemeClr val="tx1"/>
                </a:solidFill>
              </a:rPr>
              <a:t> rupiah</a:t>
            </a:r>
            <a:r>
              <a:rPr lang="en-US" sz="29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7010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3600" dirty="0"/>
              <a:t>* </a:t>
            </a:r>
            <a:r>
              <a:rPr lang="en-US" sz="7200" dirty="0" err="1"/>
              <a:t>Pembelian</a:t>
            </a:r>
            <a:r>
              <a:rPr lang="en-US" sz="7200" dirty="0"/>
              <a:t> </a:t>
            </a:r>
            <a:r>
              <a:rPr lang="en-US" sz="7200" dirty="0" err="1"/>
              <a:t>Tidak</a:t>
            </a:r>
            <a:r>
              <a:rPr lang="en-US" sz="7200" dirty="0"/>
              <a:t> </a:t>
            </a:r>
            <a:r>
              <a:rPr lang="en-US" sz="7200" dirty="0" err="1"/>
              <a:t>Langsung</a:t>
            </a:r>
            <a:r>
              <a:rPr lang="en-US" sz="7200" dirty="0"/>
              <a:t> / </a:t>
            </a:r>
            <a:r>
              <a:rPr lang="en-US" sz="7200" dirty="0" err="1"/>
              <a:t>Pengadaan</a:t>
            </a:r>
            <a:r>
              <a:rPr lang="en-US" sz="7200" dirty="0"/>
              <a:t>  </a:t>
            </a:r>
            <a:r>
              <a:rPr lang="en-US" sz="7200" dirty="0" err="1"/>
              <a:t>Melalui</a:t>
            </a:r>
            <a:r>
              <a:rPr lang="en-US" sz="7200" dirty="0"/>
              <a:t> </a:t>
            </a:r>
            <a:r>
              <a:rPr lang="en-US" sz="7200" dirty="0" err="1"/>
              <a:t>Rekanan</a:t>
            </a:r>
            <a:r>
              <a:rPr lang="en-US" sz="7200" dirty="0"/>
              <a:t> (</a:t>
            </a:r>
            <a:r>
              <a:rPr lang="en-US" sz="7200" dirty="0" err="1"/>
              <a:t>Pelelangan</a:t>
            </a:r>
            <a:r>
              <a:rPr lang="en-US" sz="72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	 </a:t>
            </a:r>
            <a:r>
              <a:rPr lang="en-US" sz="7200" dirty="0" err="1"/>
              <a:t>Proses</a:t>
            </a:r>
            <a:r>
              <a:rPr lang="en-US" sz="7200" dirty="0"/>
              <a:t> </a:t>
            </a:r>
            <a:r>
              <a:rPr lang="en-US" sz="7200" dirty="0" err="1"/>
              <a:t>pengadaan</a:t>
            </a:r>
            <a:r>
              <a:rPr lang="en-US" sz="7200" dirty="0"/>
              <a:t> </a:t>
            </a:r>
            <a:r>
              <a:rPr lang="en-US" sz="7200" dirty="0" err="1"/>
              <a:t>Buku</a:t>
            </a:r>
            <a:r>
              <a:rPr lang="en-US" sz="7200" dirty="0"/>
              <a:t> </a:t>
            </a:r>
            <a:r>
              <a:rPr lang="en-US" sz="7200" dirty="0" err="1"/>
              <a:t>melalui</a:t>
            </a:r>
            <a:r>
              <a:rPr lang="en-US" sz="7200" dirty="0"/>
              <a:t> </a:t>
            </a:r>
            <a:r>
              <a:rPr lang="en-US" sz="7200" dirty="0" err="1"/>
              <a:t>Pelelangan</a:t>
            </a:r>
            <a:r>
              <a:rPr lang="en-US" sz="7200" dirty="0"/>
              <a:t>  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     </a:t>
            </a:r>
            <a:r>
              <a:rPr lang="en-US" sz="8000" dirty="0"/>
              <a:t>- </a:t>
            </a:r>
            <a:r>
              <a:rPr lang="en-US" sz="8000" dirty="0" err="1">
                <a:solidFill>
                  <a:schemeClr val="tx1"/>
                </a:solidFill>
              </a:rPr>
              <a:t>Siapkan</a:t>
            </a:r>
            <a:r>
              <a:rPr lang="en-US" sz="8000" dirty="0">
                <a:solidFill>
                  <a:schemeClr val="tx1"/>
                </a:solidFill>
              </a:rPr>
              <a:t>  daftar </a:t>
            </a:r>
            <a:r>
              <a:rPr lang="en-US" sz="8000" dirty="0" err="1">
                <a:solidFill>
                  <a:schemeClr val="tx1"/>
                </a:solidFill>
              </a:rPr>
              <a:t>pesanan</a:t>
            </a:r>
            <a:r>
              <a:rPr lang="en-US" sz="8000" dirty="0">
                <a:solidFill>
                  <a:schemeClr val="tx1"/>
                </a:solidFill>
              </a:rPr>
              <a:t>   / daftar </a:t>
            </a:r>
            <a:r>
              <a:rPr lang="en-US" sz="8000" dirty="0" err="1">
                <a:solidFill>
                  <a:schemeClr val="tx1"/>
                </a:solidFill>
              </a:rPr>
              <a:t>seleksi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bahan</a:t>
            </a:r>
            <a:r>
              <a:rPr lang="en-US" sz="8000" dirty="0">
                <a:solidFill>
                  <a:schemeClr val="tx1"/>
                </a:solidFill>
              </a:rPr>
              <a:t>   </a:t>
            </a:r>
            <a:r>
              <a:rPr lang="en-US" sz="8000" dirty="0" err="1">
                <a:solidFill>
                  <a:schemeClr val="tx1"/>
                </a:solidFill>
              </a:rPr>
              <a:t>perpustakaan</a:t>
            </a:r>
            <a:r>
              <a:rPr lang="en-US" sz="8000" dirty="0">
                <a:solidFill>
                  <a:schemeClr val="tx1"/>
                </a:solidFill>
              </a:rPr>
              <a:t>   </a:t>
            </a:r>
            <a:r>
              <a:rPr lang="en-US" sz="8000" dirty="0" err="1">
                <a:solidFill>
                  <a:schemeClr val="tx1"/>
                </a:solidFill>
              </a:rPr>
              <a:t>sesuai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     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  </a:t>
            </a:r>
            <a:r>
              <a:rPr lang="en-US" sz="8000" dirty="0" err="1">
                <a:solidFill>
                  <a:schemeClr val="tx1"/>
                </a:solidFill>
              </a:rPr>
              <a:t>jenis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  <a:r>
              <a:rPr lang="en-US" sz="8000" dirty="0" err="1">
                <a:solidFill>
                  <a:schemeClr val="tx1"/>
                </a:solidFill>
              </a:rPr>
              <a:t>bahan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perpustakaan</a:t>
            </a:r>
            <a:r>
              <a:rPr lang="en-US" sz="8000" dirty="0">
                <a:solidFill>
                  <a:schemeClr val="tx1"/>
                </a:solidFill>
              </a:rPr>
              <a:t> yang </a:t>
            </a:r>
            <a:r>
              <a:rPr lang="en-US" sz="8000" dirty="0" err="1">
                <a:solidFill>
                  <a:schemeClr val="tx1"/>
                </a:solidFill>
              </a:rPr>
              <a:t>akan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dibeli</a:t>
            </a:r>
            <a:r>
              <a:rPr lang="en-US" sz="8000" dirty="0">
                <a:solidFill>
                  <a:schemeClr val="tx1"/>
                </a:solidFill>
              </a:rPr>
              <a:t>,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Ajukan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ke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Panitia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Panitia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  <a:r>
              <a:rPr lang="en-US" sz="8000" dirty="0" err="1">
                <a:solidFill>
                  <a:schemeClr val="tx1"/>
                </a:solidFill>
              </a:rPr>
              <a:t>mengajukan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ke</a:t>
            </a:r>
            <a:r>
              <a:rPr lang="en-US" sz="8000" dirty="0">
                <a:solidFill>
                  <a:schemeClr val="tx1"/>
                </a:solidFill>
              </a:rPr>
              <a:t> PPK </a:t>
            </a:r>
            <a:r>
              <a:rPr lang="en-US" sz="8000" dirty="0" err="1">
                <a:solidFill>
                  <a:schemeClr val="tx1"/>
                </a:solidFill>
              </a:rPr>
              <a:t>untuk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menentukan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harga</a:t>
            </a:r>
            <a:r>
              <a:rPr lang="en-US" sz="8000" dirty="0">
                <a:solidFill>
                  <a:schemeClr val="tx1"/>
                </a:solidFill>
              </a:rPr>
              <a:t> OE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      (</a:t>
            </a:r>
            <a:r>
              <a:rPr lang="en-US" sz="8000" dirty="0" err="1">
                <a:solidFill>
                  <a:schemeClr val="tx1"/>
                </a:solidFill>
              </a:rPr>
              <a:t>orner</a:t>
            </a:r>
            <a:r>
              <a:rPr lang="en-US" sz="8000" dirty="0">
                <a:solidFill>
                  <a:schemeClr val="tx1"/>
                </a:solidFill>
              </a:rPr>
              <a:t>  estimate) / Harga </a:t>
            </a:r>
            <a:r>
              <a:rPr lang="en-US" sz="8000" dirty="0" err="1">
                <a:solidFill>
                  <a:schemeClr val="tx1"/>
                </a:solidFill>
              </a:rPr>
              <a:t>perkiraan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sendiri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sesui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harga</a:t>
            </a:r>
            <a:r>
              <a:rPr lang="en-US" sz="8000" dirty="0">
                <a:solidFill>
                  <a:schemeClr val="tx1"/>
                </a:solidFill>
              </a:rPr>
              <a:t> rata-rata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PPK  </a:t>
            </a:r>
            <a:r>
              <a:rPr lang="en-US" sz="8000" dirty="0" err="1">
                <a:solidFill>
                  <a:schemeClr val="tx1"/>
                </a:solidFill>
              </a:rPr>
              <a:t>membuat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dokumen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  <a:r>
              <a:rPr lang="en-US" sz="8000" dirty="0" err="1">
                <a:solidFill>
                  <a:schemeClr val="tx1"/>
                </a:solidFill>
              </a:rPr>
              <a:t>serta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syarat</a:t>
            </a:r>
            <a:r>
              <a:rPr lang="en-US" sz="8000" dirty="0">
                <a:solidFill>
                  <a:schemeClr val="tx1"/>
                </a:solidFill>
              </a:rPr>
              <a:t> – </a:t>
            </a:r>
            <a:r>
              <a:rPr lang="en-US" sz="8000" dirty="0" err="1">
                <a:solidFill>
                  <a:schemeClr val="tx1"/>
                </a:solidFill>
              </a:rPr>
              <a:t>syarat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Panitia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mengadakan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penguman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barang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lewat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       internet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Dowlnload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pengumuman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serta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syarat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Rekanan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mendaftar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lewat</a:t>
            </a:r>
            <a:r>
              <a:rPr lang="en-US" sz="8000" dirty="0">
                <a:solidFill>
                  <a:schemeClr val="tx1"/>
                </a:solidFill>
              </a:rPr>
              <a:t> internet </a:t>
            </a:r>
            <a:r>
              <a:rPr lang="en-US" sz="8000" dirty="0" err="1">
                <a:solidFill>
                  <a:schemeClr val="tx1"/>
                </a:solidFill>
              </a:rPr>
              <a:t>dengan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melampirkan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syarat-syarat</a:t>
            </a:r>
            <a:r>
              <a:rPr lang="en-US" sz="8000" dirty="0">
                <a:solidFill>
                  <a:schemeClr val="tx1"/>
                </a:solidFill>
              </a:rPr>
              <a:t>  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       yang  </a:t>
            </a:r>
            <a:r>
              <a:rPr lang="en-US" sz="8000" dirty="0" err="1">
                <a:solidFill>
                  <a:schemeClr val="tx1"/>
                </a:solidFill>
              </a:rPr>
              <a:t>telah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ditentukan</a:t>
            </a:r>
            <a:r>
              <a:rPr lang="en-US" sz="8000" dirty="0">
                <a:solidFill>
                  <a:schemeClr val="tx1"/>
                </a:solidFill>
              </a:rPr>
              <a:t> oleh PPK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Verifikasi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dokumen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dari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  <a:r>
              <a:rPr lang="en-US" sz="8000" dirty="0" err="1">
                <a:solidFill>
                  <a:schemeClr val="tx1"/>
                </a:solidFill>
              </a:rPr>
              <a:t>rekanan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oleh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panitia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Penetuan</a:t>
            </a:r>
            <a:r>
              <a:rPr lang="en-US" sz="8000" dirty="0">
                <a:solidFill>
                  <a:schemeClr val="tx1"/>
                </a:solidFill>
              </a:rPr>
              <a:t>  </a:t>
            </a:r>
            <a:r>
              <a:rPr lang="en-US" sz="8000" dirty="0" err="1">
                <a:solidFill>
                  <a:schemeClr val="tx1"/>
                </a:solidFill>
              </a:rPr>
              <a:t>pemenang</a:t>
            </a:r>
            <a:r>
              <a:rPr lang="en-US" sz="8000" dirty="0">
                <a:solidFill>
                  <a:schemeClr val="tx1"/>
                </a:solidFill>
              </a:rPr>
              <a:t> tender yang </a:t>
            </a:r>
            <a:r>
              <a:rPr lang="en-US" sz="8000" dirty="0" err="1">
                <a:solidFill>
                  <a:schemeClr val="tx1"/>
                </a:solidFill>
              </a:rPr>
              <a:t>mememenuhi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syarat</a:t>
            </a:r>
            <a:r>
              <a:rPr lang="en-US" sz="8000" dirty="0">
                <a:solidFill>
                  <a:schemeClr val="tx1"/>
                </a:solidFill>
              </a:rPr>
              <a:t>  oleh </a:t>
            </a:r>
            <a:r>
              <a:rPr lang="en-US" sz="8000" dirty="0" err="1">
                <a:solidFill>
                  <a:schemeClr val="tx1"/>
                </a:solidFill>
              </a:rPr>
              <a:t>Pantia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      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Pengumuman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pemenang</a:t>
            </a:r>
            <a:r>
              <a:rPr lang="en-US" sz="8000" dirty="0">
                <a:solidFill>
                  <a:schemeClr val="tx1"/>
                </a:solidFill>
              </a:rPr>
              <a:t> tender </a:t>
            </a:r>
            <a:r>
              <a:rPr lang="en-US" sz="8000" dirty="0" err="1">
                <a:solidFill>
                  <a:schemeClr val="tx1"/>
                </a:solidFill>
              </a:rPr>
              <a:t>lewat</a:t>
            </a:r>
            <a:r>
              <a:rPr lang="en-US" sz="8000" dirty="0">
                <a:solidFill>
                  <a:schemeClr val="tx1"/>
                </a:solidFill>
              </a:rPr>
              <a:t> Internet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Masa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sanggah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Penetapan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pemenang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PPK </a:t>
            </a:r>
            <a:r>
              <a:rPr lang="en-US" sz="8000" dirty="0" err="1">
                <a:solidFill>
                  <a:schemeClr val="tx1"/>
                </a:solidFill>
              </a:rPr>
              <a:t>membuat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surat</a:t>
            </a:r>
            <a:r>
              <a:rPr lang="en-US" sz="8000" dirty="0">
                <a:solidFill>
                  <a:schemeClr val="tx1"/>
                </a:solidFill>
              </a:rPr>
              <a:t> SPK  </a:t>
            </a:r>
            <a:r>
              <a:rPr lang="en-US" sz="8000" dirty="0" err="1">
                <a:solidFill>
                  <a:schemeClr val="tx1"/>
                </a:solidFill>
              </a:rPr>
              <a:t>dan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surat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persyaratan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lainnya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Pengiriman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barang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oleh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rekanan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ke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pihak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pengadaan</a:t>
            </a:r>
            <a:endParaRPr lang="en-US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	- </a:t>
            </a:r>
            <a:r>
              <a:rPr lang="en-US" sz="8000" dirty="0" err="1">
                <a:solidFill>
                  <a:schemeClr val="tx1"/>
                </a:solidFill>
              </a:rPr>
              <a:t>Pemeriksaan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barang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oleh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panitia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pemeriksa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/>
              <a:t>2.	</a:t>
            </a:r>
            <a:r>
              <a:rPr lang="en-US" sz="2400" dirty="0"/>
              <a:t>  </a:t>
            </a:r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langganan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chemeClr val="tx1"/>
                </a:solidFill>
              </a:rPr>
              <a:t>Prosesnya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begitu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rumit</a:t>
            </a:r>
            <a:r>
              <a:rPr lang="en-US" sz="2400" dirty="0">
                <a:solidFill>
                  <a:schemeClr val="tx1"/>
                </a:solidFill>
              </a:rPr>
              <a:t> dan 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melibatkan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banyak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pihak</a:t>
            </a:r>
            <a:r>
              <a:rPr lang="en-US" sz="2400" dirty="0">
                <a:solidFill>
                  <a:schemeClr val="tx1"/>
                </a:solidFill>
              </a:rPr>
              <a:t>, 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perpustakaan</a:t>
            </a:r>
            <a:r>
              <a:rPr lang="en-US" sz="2400" dirty="0">
                <a:solidFill>
                  <a:schemeClr val="tx1"/>
                </a:solidFill>
              </a:rPr>
              <a:t>  yang  </a:t>
            </a:r>
            <a:r>
              <a:rPr lang="en-US" sz="2400" dirty="0" err="1">
                <a:solidFill>
                  <a:schemeClr val="tx1"/>
                </a:solidFill>
              </a:rPr>
              <a:t>dibeli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berlangganan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biasanya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serial yang </a:t>
            </a:r>
            <a:r>
              <a:rPr lang="en-US" sz="2400" dirty="0" err="1">
                <a:solidFill>
                  <a:schemeClr val="tx1"/>
                </a:solidFill>
              </a:rPr>
              <a:t>judul-judulnya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judul</a:t>
            </a:r>
            <a:r>
              <a:rPr lang="en-US" sz="2400" dirty="0">
                <a:solidFill>
                  <a:schemeClr val="tx1"/>
                </a:solidFill>
              </a:rPr>
              <a:t> lama, </a:t>
            </a:r>
            <a:r>
              <a:rPr lang="en-US" sz="2400" dirty="0" err="1">
                <a:solidFill>
                  <a:schemeClr val="tx1"/>
                </a:solidFill>
              </a:rPr>
              <a:t>namun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serial </a:t>
            </a:r>
            <a:r>
              <a:rPr lang="en-US" sz="2400" dirty="0" err="1">
                <a:solidFill>
                  <a:schemeClr val="tx1"/>
                </a:solidFill>
              </a:rPr>
              <a:t>judul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maka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judul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sajalah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ditambahkan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pun </a:t>
            </a:r>
            <a:r>
              <a:rPr lang="en-US" sz="2400" dirty="0" err="1">
                <a:solidFill>
                  <a:schemeClr val="tx1"/>
                </a:solidFill>
              </a:rPr>
              <a:t>tahap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ditempuh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mengadakan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perpustakaan</a:t>
            </a:r>
            <a:r>
              <a:rPr lang="en-US" sz="2400" dirty="0">
                <a:solidFill>
                  <a:schemeClr val="tx1"/>
                </a:solidFill>
              </a:rPr>
              <a:t> serial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berikut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mengirim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daftar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seleksi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menerima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judul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pilihan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seleksi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memeriksa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kardeks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memisahkan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diperpanjang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      </a:t>
            </a:r>
            <a:r>
              <a:rPr lang="en-US" sz="2400" dirty="0" err="1">
                <a:solidFill>
                  <a:schemeClr val="tx1"/>
                </a:solidFill>
              </a:rPr>
              <a:t>langganannya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kardeks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dilengkapi</a:t>
            </a:r>
            <a:r>
              <a:rPr lang="en-US" sz="2400" dirty="0">
                <a:solidFill>
                  <a:schemeClr val="tx1"/>
                </a:solidFill>
              </a:rPr>
              <a:t> data 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dirty="0" err="1">
                <a:solidFill>
                  <a:schemeClr val="tx1"/>
                </a:solidFill>
              </a:rPr>
              <a:t>bibliografinya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</a:t>
            </a:r>
            <a:r>
              <a:rPr lang="en-US" sz="2400" dirty="0" err="1">
                <a:solidFill>
                  <a:schemeClr val="tx1"/>
                </a:solidFill>
              </a:rPr>
              <a:t>menyusun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daftar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pemesanan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perpanjangan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dirty="0" err="1">
                <a:solidFill>
                  <a:schemeClr val="tx1"/>
                </a:solidFill>
              </a:rPr>
              <a:t>langganan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majalah</a:t>
            </a:r>
            <a:r>
              <a:rPr lang="en-US" sz="2400" dirty="0">
                <a:solidFill>
                  <a:schemeClr val="tx1"/>
                </a:solidFill>
              </a:rPr>
              <a:t> lama,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724770-e354-4d1f-bdb4-17e063cb7ee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C57C9916EAB45B9E1742E1CB682C5" ma:contentTypeVersion="3" ma:contentTypeDescription="Create a new document." ma:contentTypeScope="" ma:versionID="40657a60c296ad2c3a15e3472d8bb35e">
  <xsd:schema xmlns:xsd="http://www.w3.org/2001/XMLSchema" xmlns:xs="http://www.w3.org/2001/XMLSchema" xmlns:p="http://schemas.microsoft.com/office/2006/metadata/properties" xmlns:ns3="5c724770-e354-4d1f-bdb4-17e063cb7ee7" targetNamespace="http://schemas.microsoft.com/office/2006/metadata/properties" ma:root="true" ma:fieldsID="e8d24780de5e1b5f940f9000abe1386c" ns3:_="">
    <xsd:import namespace="5c724770-e354-4d1f-bdb4-17e063cb7e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4770-e354-4d1f-bdb4-17e063cb7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0ED13-AD66-4A99-83FD-38AEED73B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E4062-078D-4342-8830-DA3BE64DA50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c724770-e354-4d1f-bdb4-17e063cb7e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1F925D-7AD8-471A-86EF-DC25547BF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24770-e354-4d1f-bdb4-17e063cb7e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2603</Words>
  <Application>Microsoft Office PowerPoint</Application>
  <PresentationFormat>On-screen Show (4:3)</PresentationFormat>
  <Paragraphs>267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BatangChe</vt:lpstr>
      <vt:lpstr>Algerian</vt:lpstr>
      <vt:lpstr>Arial</vt:lpstr>
      <vt:lpstr>Calibri</vt:lpstr>
      <vt:lpstr>Trebuchet MS</vt:lpstr>
      <vt:lpstr>Wingdings 3</vt:lpstr>
      <vt:lpstr>Facet</vt:lpstr>
      <vt:lpstr>PENGEMBANGAN KOLEKSI</vt:lpstr>
      <vt:lpstr>PowerPoint Presentation</vt:lpstr>
      <vt:lpstr>PENGEMBANGAN KOLEKSI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STEMPEL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KOLEKSI</dc:title>
  <dc:creator>Tia</dc:creator>
  <cp:lastModifiedBy>DIAH</cp:lastModifiedBy>
  <cp:revision>115</cp:revision>
  <cp:lastPrinted>2023-11-28T02:39:44Z</cp:lastPrinted>
  <dcterms:created xsi:type="dcterms:W3CDTF">2015-07-30T09:15:39Z</dcterms:created>
  <dcterms:modified xsi:type="dcterms:W3CDTF">2023-11-29T05:35:06Z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0x0101005C9C57C9916EAB45B9E1742E1CB682C5</vt:lpwstr>
  </property>
</Properties>
</file>